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58"/>
  </p:notesMasterIdLst>
  <p:sldIdLst>
    <p:sldId id="256" r:id="rId3"/>
    <p:sldId id="257" r:id="rId4"/>
    <p:sldId id="318" r:id="rId5"/>
    <p:sldId id="319" r:id="rId6"/>
    <p:sldId id="321" r:id="rId7"/>
    <p:sldId id="324" r:id="rId8"/>
    <p:sldId id="325" r:id="rId9"/>
    <p:sldId id="345" r:id="rId10"/>
    <p:sldId id="326" r:id="rId11"/>
    <p:sldId id="346" r:id="rId12"/>
    <p:sldId id="347" r:id="rId13"/>
    <p:sldId id="327" r:id="rId14"/>
    <p:sldId id="349" r:id="rId15"/>
    <p:sldId id="350" r:id="rId16"/>
    <p:sldId id="344" r:id="rId17"/>
    <p:sldId id="351" r:id="rId18"/>
    <p:sldId id="352" r:id="rId19"/>
    <p:sldId id="353" r:id="rId20"/>
    <p:sldId id="354" r:id="rId21"/>
    <p:sldId id="355" r:id="rId22"/>
    <p:sldId id="356" r:id="rId23"/>
    <p:sldId id="357" r:id="rId24"/>
    <p:sldId id="359" r:id="rId25"/>
    <p:sldId id="360" r:id="rId26"/>
    <p:sldId id="361" r:id="rId27"/>
    <p:sldId id="362" r:id="rId28"/>
    <p:sldId id="363" r:id="rId29"/>
    <p:sldId id="364" r:id="rId30"/>
    <p:sldId id="367" r:id="rId31"/>
    <p:sldId id="368" r:id="rId32"/>
    <p:sldId id="399" r:id="rId33"/>
    <p:sldId id="365" r:id="rId34"/>
    <p:sldId id="366" r:id="rId35"/>
    <p:sldId id="400" r:id="rId36"/>
    <p:sldId id="372" r:id="rId37"/>
    <p:sldId id="373" r:id="rId38"/>
    <p:sldId id="374" r:id="rId39"/>
    <p:sldId id="375" r:id="rId40"/>
    <p:sldId id="376" r:id="rId41"/>
    <p:sldId id="377" r:id="rId42"/>
    <p:sldId id="378" r:id="rId43"/>
    <p:sldId id="379" r:id="rId44"/>
    <p:sldId id="380" r:id="rId45"/>
    <p:sldId id="384" r:id="rId46"/>
    <p:sldId id="385" r:id="rId47"/>
    <p:sldId id="386" r:id="rId48"/>
    <p:sldId id="387" r:id="rId49"/>
    <p:sldId id="388" r:id="rId50"/>
    <p:sldId id="389" r:id="rId51"/>
    <p:sldId id="390" r:id="rId52"/>
    <p:sldId id="401" r:id="rId53"/>
    <p:sldId id="391" r:id="rId54"/>
    <p:sldId id="392" r:id="rId55"/>
    <p:sldId id="393" r:id="rId56"/>
    <p:sldId id="397"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6786" autoAdjust="0"/>
    <p:restoredTop sz="76882" autoAdjust="0"/>
  </p:normalViewPr>
  <p:slideViewPr>
    <p:cSldViewPr>
      <p:cViewPr varScale="1">
        <p:scale>
          <a:sx n="55" d="100"/>
          <a:sy n="55" d="100"/>
        </p:scale>
        <p:origin x="-1572"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6EC7E8-F600-46F5-BE1E-861482A4C282}" type="datetimeFigureOut">
              <a:rPr lang="en-US" smtClean="0"/>
              <a:pPr/>
              <a:t>10/6/2010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76922F-0C79-4C46-9BB2-EA882F9464B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3 hours, with 15 minute break</a:t>
            </a:r>
            <a:endParaRPr lang="en-US" dirty="0"/>
          </a:p>
        </p:txBody>
      </p:sp>
      <p:sp>
        <p:nvSpPr>
          <p:cNvPr id="4" name="Slide Number Placeholder 3"/>
          <p:cNvSpPr>
            <a:spLocks noGrp="1"/>
          </p:cNvSpPr>
          <p:nvPr>
            <p:ph type="sldNum" sz="quarter" idx="10"/>
          </p:nvPr>
        </p:nvSpPr>
        <p:spPr/>
        <p:txBody>
          <a:bodyPr/>
          <a:lstStyle/>
          <a:p>
            <a:fld id="{6876922F-0C79-4C46-9BB2-EA882F9464BD}"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6876922F-0C79-4C46-9BB2-EA882F9464BD}" type="slidenum">
              <a:rPr lang="en-US" smtClean="0"/>
              <a:pPr/>
              <a:t>53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76922F-0C79-4C46-9BB2-EA882F9464BD}" type="slidenum">
              <a:rPr lang="en-US" smtClean="0"/>
              <a:pPr/>
              <a:t>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76922F-0C79-4C46-9BB2-EA882F9464BD}" type="slidenum">
              <a:rPr lang="en-US" smtClean="0"/>
              <a:pPr/>
              <a:t>11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76922F-0C79-4C46-9BB2-EA882F9464BD}" type="slidenum">
              <a:rPr lang="en-US" smtClean="0"/>
              <a:pPr/>
              <a:t>14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76922F-0C79-4C46-9BB2-EA882F9464BD}" type="slidenum">
              <a:rPr lang="en-US" smtClean="0"/>
              <a:pPr/>
              <a:t>15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76922F-0C79-4C46-9BB2-EA882F9464BD}" type="slidenum">
              <a:rPr lang="en-US" smtClean="0"/>
              <a:pPr/>
              <a:t>16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76922F-0C79-4C46-9BB2-EA882F9464BD}" type="slidenum">
              <a:rPr lang="en-US" smtClean="0"/>
              <a:pPr/>
              <a:t>19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76922F-0C79-4C46-9BB2-EA882F9464BD}" type="slidenum">
              <a:rPr lang="en-US" smtClean="0"/>
              <a:pPr/>
              <a:t>20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76922F-0C79-4C46-9BB2-EA882F9464BD}" type="slidenum">
              <a:rPr lang="en-US" smtClean="0"/>
              <a:pPr/>
              <a:t>32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A8C4D2D-8779-4FB8-A36F-2E7C57AFCEC0}" type="datetimeFigureOut">
              <a:rPr lang="en-US" smtClean="0"/>
              <a:pPr/>
              <a:t>10/6/2010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4D01E4-C9ED-4008-B1A7-C22E8D4F25F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A8C4D2D-8779-4FB8-A36F-2E7C57AFCEC0}" type="datetimeFigureOut">
              <a:rPr lang="en-US" smtClean="0"/>
              <a:pPr/>
              <a:t>10/6/2010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4D01E4-C9ED-4008-B1A7-C22E8D4F25F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A8C4D2D-8779-4FB8-A36F-2E7C57AFCEC0}" type="datetimeFigureOut">
              <a:rPr lang="en-US" smtClean="0"/>
              <a:pPr/>
              <a:t>10/6/2010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4D01E4-C9ED-4008-B1A7-C22E8D4F25F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CA8C4D2D-8779-4FB8-A36F-2E7C57AFCEC0}" type="datetimeFigureOut">
              <a:rPr lang="en-US" smtClean="0"/>
              <a:pPr/>
              <a:t>10/6/2010</a:t>
            </a:fld>
            <a:endParaRPr lang="en-US"/>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8A4D01E4-C9ED-4008-B1A7-C22E8D4F25F0}"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CA8C4D2D-8779-4FB8-A36F-2E7C57AFCEC0}" type="datetimeFigureOut">
              <a:rPr lang="en-US" smtClean="0"/>
              <a:pPr/>
              <a:t>10/6/2010</a:t>
            </a:fld>
            <a:endParaRPr lang="en-US"/>
          </a:p>
        </p:txBody>
      </p:sp>
      <p:sp>
        <p:nvSpPr>
          <p:cNvPr id="5" name="Footer Placeholder 4"/>
          <p:cNvSpPr>
            <a:spLocks noGrp="1"/>
          </p:cNvSpPr>
          <p:nvPr>
            <p:ph type="ftr" sz="quarter" idx="11"/>
          </p:nvPr>
        </p:nvSpPr>
        <p:spPr>
          <a:xfrm>
            <a:off x="457200" y="6480969"/>
            <a:ext cx="4260056" cy="300831"/>
          </a:xfrm>
        </p:spPr>
        <p:txBody>
          <a:bodyPr/>
          <a:lstStyle/>
          <a:p>
            <a:endParaRPr lang="en-US"/>
          </a:p>
        </p:txBody>
      </p:sp>
      <p:sp>
        <p:nvSpPr>
          <p:cNvPr id="6" name="Slide Number Placeholder 5"/>
          <p:cNvSpPr>
            <a:spLocks noGrp="1"/>
          </p:cNvSpPr>
          <p:nvPr>
            <p:ph type="sldNum" sz="quarter" idx="12"/>
          </p:nvPr>
        </p:nvSpPr>
        <p:spPr/>
        <p:txBody>
          <a:bodyPr/>
          <a:lstStyle/>
          <a:p>
            <a:fld id="{8A4D01E4-C9ED-4008-B1A7-C22E8D4F25F0}"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CA8C4D2D-8779-4FB8-A36F-2E7C57AFCEC0}" type="datetimeFigureOut">
              <a:rPr lang="en-US" smtClean="0"/>
              <a:pPr/>
              <a:t>10/6/2010</a:t>
            </a:fld>
            <a:endParaRPr lang="en-US"/>
          </a:p>
        </p:txBody>
      </p:sp>
      <p:sp>
        <p:nvSpPr>
          <p:cNvPr id="5" name="Footer Placeholder 4"/>
          <p:cNvSpPr>
            <a:spLocks noGrp="1"/>
          </p:cNvSpPr>
          <p:nvPr>
            <p:ph type="ftr" sz="quarter" idx="11"/>
          </p:nvPr>
        </p:nvSpPr>
        <p:spPr>
          <a:xfrm>
            <a:off x="2619376" y="6480969"/>
            <a:ext cx="4260056" cy="300831"/>
          </a:xfrm>
        </p:spPr>
        <p:txBody>
          <a:bodyPr/>
          <a:lstStyle/>
          <a:p>
            <a:endParaRPr lang="en-US"/>
          </a:p>
        </p:txBody>
      </p:sp>
      <p:sp>
        <p:nvSpPr>
          <p:cNvPr id="6" name="Slide Number Placeholder 5"/>
          <p:cNvSpPr>
            <a:spLocks noGrp="1"/>
          </p:cNvSpPr>
          <p:nvPr>
            <p:ph type="sldNum" sz="quarter" idx="12"/>
          </p:nvPr>
        </p:nvSpPr>
        <p:spPr>
          <a:xfrm>
            <a:off x="8451056" y="809624"/>
            <a:ext cx="502920" cy="300831"/>
          </a:xfrm>
        </p:spPr>
        <p:txBody>
          <a:bodyPr/>
          <a:lstStyle/>
          <a:p>
            <a:fld id="{8A4D01E4-C9ED-4008-B1A7-C22E8D4F25F0}" type="slidenum">
              <a:rPr lang="en-US" smtClean="0"/>
              <a:pPr/>
              <a:t>‹#›</a:t>
            </a:fld>
            <a:endParaRPr lang="en-US"/>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CA8C4D2D-8779-4FB8-A36F-2E7C57AFCEC0}" type="datetimeFigureOut">
              <a:rPr lang="en-US" smtClean="0"/>
              <a:pPr/>
              <a:t>10/6/2010</a:t>
            </a:fld>
            <a:endParaRPr lang="en-US"/>
          </a:p>
        </p:txBody>
      </p:sp>
      <p:sp>
        <p:nvSpPr>
          <p:cNvPr id="6" name="Footer Placeholder 5"/>
          <p:cNvSpPr>
            <a:spLocks noGrp="1"/>
          </p:cNvSpPr>
          <p:nvPr>
            <p:ph type="ftr" sz="quarter" idx="11"/>
          </p:nvPr>
        </p:nvSpPr>
        <p:spPr>
          <a:xfrm>
            <a:off x="457200" y="6480969"/>
            <a:ext cx="4260056" cy="301752"/>
          </a:xfrm>
        </p:spPr>
        <p:txBody>
          <a:bodyPr/>
          <a:lstStyle/>
          <a:p>
            <a:endParaRPr lang="en-US"/>
          </a:p>
        </p:txBody>
      </p:sp>
      <p:sp>
        <p:nvSpPr>
          <p:cNvPr id="7" name="Slide Number Placeholder 6"/>
          <p:cNvSpPr>
            <a:spLocks noGrp="1"/>
          </p:cNvSpPr>
          <p:nvPr>
            <p:ph type="sldNum" sz="quarter" idx="12"/>
          </p:nvPr>
        </p:nvSpPr>
        <p:spPr>
          <a:xfrm>
            <a:off x="7589520" y="6480969"/>
            <a:ext cx="502920" cy="301752"/>
          </a:xfrm>
        </p:spPr>
        <p:txBody>
          <a:bodyPr/>
          <a:lstStyle/>
          <a:p>
            <a:fld id="{8A4D01E4-C9ED-4008-B1A7-C22E8D4F25F0}"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CA8C4D2D-8779-4FB8-A36F-2E7C57AFCEC0}" type="datetimeFigureOut">
              <a:rPr lang="en-US" smtClean="0"/>
              <a:pPr/>
              <a:t>10/6/2010</a:t>
            </a:fld>
            <a:endParaRPr lang="en-US"/>
          </a:p>
        </p:txBody>
      </p:sp>
      <p:sp>
        <p:nvSpPr>
          <p:cNvPr id="8" name="Footer Placeholder 7"/>
          <p:cNvSpPr>
            <a:spLocks noGrp="1"/>
          </p:cNvSpPr>
          <p:nvPr>
            <p:ph type="ftr" sz="quarter" idx="11"/>
          </p:nvPr>
        </p:nvSpPr>
        <p:spPr>
          <a:xfrm>
            <a:off x="457200" y="6480969"/>
            <a:ext cx="4261104" cy="301752"/>
          </a:xfrm>
        </p:spPr>
        <p:txBody>
          <a:bodyPr/>
          <a:lstStyle/>
          <a:p>
            <a:endParaRPr lang="en-US"/>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8A4D01E4-C9ED-4008-B1A7-C22E8D4F25F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A8C4D2D-8779-4FB8-A36F-2E7C57AFCEC0}" type="datetimeFigureOut">
              <a:rPr lang="en-US" smtClean="0"/>
              <a:pPr/>
              <a:t>10/6/2010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4D01E4-C9ED-4008-B1A7-C22E8D4F25F0}"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CA8C4D2D-8779-4FB8-A36F-2E7C57AFCEC0}" type="datetimeFigureOut">
              <a:rPr lang="en-US" smtClean="0"/>
              <a:pPr/>
              <a:t>10/6/2010</a:t>
            </a:fld>
            <a:endParaRPr lang="en-US"/>
          </a:p>
        </p:txBody>
      </p:sp>
      <p:sp>
        <p:nvSpPr>
          <p:cNvPr id="3" name="Footer Placeholder 2"/>
          <p:cNvSpPr>
            <a:spLocks noGrp="1"/>
          </p:cNvSpPr>
          <p:nvPr>
            <p:ph type="ftr" sz="quarter" idx="11"/>
          </p:nvPr>
        </p:nvSpPr>
        <p:spPr>
          <a:xfrm>
            <a:off x="457200" y="6481890"/>
            <a:ext cx="4260056" cy="300831"/>
          </a:xfrm>
        </p:spPr>
        <p:txBody>
          <a:bodyPr/>
          <a:lstStyle/>
          <a:p>
            <a:endParaRPr lang="en-US"/>
          </a:p>
        </p:txBody>
      </p:sp>
      <p:sp>
        <p:nvSpPr>
          <p:cNvPr id="4" name="Slide Number Placeholder 3"/>
          <p:cNvSpPr>
            <a:spLocks noGrp="1"/>
          </p:cNvSpPr>
          <p:nvPr>
            <p:ph type="sldNum" sz="quarter" idx="12"/>
          </p:nvPr>
        </p:nvSpPr>
        <p:spPr>
          <a:xfrm>
            <a:off x="7589520" y="6480969"/>
            <a:ext cx="502920" cy="301752"/>
          </a:xfrm>
        </p:spPr>
        <p:txBody>
          <a:bodyPr/>
          <a:lstStyle/>
          <a:p>
            <a:fld id="{8A4D01E4-C9ED-4008-B1A7-C22E8D4F25F0}"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CA8C4D2D-8779-4FB8-A36F-2E7C57AFCEC0}" type="datetimeFigureOut">
              <a:rPr lang="en-US" smtClean="0"/>
              <a:pPr/>
              <a:t>10/6/2010</a:t>
            </a:fld>
            <a:endParaRPr lang="en-US"/>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8A4D01E4-C9ED-4008-B1A7-C22E8D4F25F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A8C4D2D-8779-4FB8-A36F-2E7C57AFCEC0}" type="datetimeFigureOut">
              <a:rPr lang="en-US" smtClean="0"/>
              <a:pPr/>
              <a:t>10/6/2010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4D01E4-C9ED-4008-B1A7-C22E8D4F25F0}"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CA8C4D2D-8779-4FB8-A36F-2E7C57AFCEC0}" type="datetimeFigureOut">
              <a:rPr lang="en-US" smtClean="0"/>
              <a:pPr/>
              <a:t>10/6/2010</a:t>
            </a:fld>
            <a:endParaRPr lang="en-US"/>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8A4D01E4-C9ED-4008-B1A7-C22E8D4F25F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A8C4D2D-8779-4FB8-A36F-2E7C57AFCEC0}" type="datetimeFigureOut">
              <a:rPr lang="en-US" smtClean="0"/>
              <a:pPr/>
              <a:t>10/6/2010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4D01E4-C9ED-4008-B1A7-C22E8D4F25F0}"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A8C4D2D-8779-4FB8-A36F-2E7C57AFCEC0}" type="datetimeFigureOut">
              <a:rPr lang="en-US" smtClean="0"/>
              <a:pPr/>
              <a:t>10/6/2010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4D01E4-C9ED-4008-B1A7-C22E8D4F25F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A8C4D2D-8779-4FB8-A36F-2E7C57AFCEC0}" type="datetimeFigureOut">
              <a:rPr lang="en-US" smtClean="0"/>
              <a:pPr/>
              <a:t>10/6/2010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4D01E4-C9ED-4008-B1A7-C22E8D4F25F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A8C4D2D-8779-4FB8-A36F-2E7C57AFCEC0}" type="datetimeFigureOut">
              <a:rPr lang="en-US" smtClean="0"/>
              <a:pPr/>
              <a:t>10/6/2010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4D01E4-C9ED-4008-B1A7-C22E8D4F25F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A8C4D2D-8779-4FB8-A36F-2E7C57AFCEC0}" type="datetimeFigureOut">
              <a:rPr lang="en-US" smtClean="0"/>
              <a:pPr/>
              <a:t>10/6/2010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4D01E4-C9ED-4008-B1A7-C22E8D4F25F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A8C4D2D-8779-4FB8-A36F-2E7C57AFCEC0}" type="datetimeFigureOut">
              <a:rPr lang="en-US" smtClean="0"/>
              <a:pPr/>
              <a:t>10/6/2010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4D01E4-C9ED-4008-B1A7-C22E8D4F25F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8C4D2D-8779-4FB8-A36F-2E7C57AFCEC0}" type="datetimeFigureOut">
              <a:rPr lang="en-US" smtClean="0"/>
              <a:pPr/>
              <a:t>10/6/2010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4D01E4-C9ED-4008-B1A7-C22E8D4F25F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A8C4D2D-8779-4FB8-A36F-2E7C57AFCEC0}" type="datetimeFigureOut">
              <a:rPr lang="en-US" smtClean="0"/>
              <a:pPr/>
              <a:t>10/6/2010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4D01E4-C9ED-4008-B1A7-C22E8D4F25F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A8C4D2D-8779-4FB8-A36F-2E7C57AFCEC0}" type="datetimeFigureOut">
              <a:rPr lang="en-US" smtClean="0"/>
              <a:pPr/>
              <a:t>10/6/2010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4D01E4-C9ED-4008-B1A7-C22E8D4F25F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8C4D2D-8779-4FB8-A36F-2E7C57AFCEC0}" type="datetimeFigureOut">
              <a:rPr lang="en-US" smtClean="0"/>
              <a:pPr/>
              <a:t>10/6/2010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4D01E4-C9ED-4008-B1A7-C22E8D4F25F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CA8C4D2D-8779-4FB8-A36F-2E7C57AFCEC0}" type="datetimeFigureOut">
              <a:rPr lang="en-US" smtClean="0"/>
              <a:pPr/>
              <a:t>10/6/2010</a:t>
            </a:fld>
            <a:endParaRPr lang="en-US"/>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8A4D01E4-C9ED-4008-B1A7-C22E8D4F25F0}"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4.gi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video" Target="file:///C:\Users\idellant\Desktop\RITES%20course\lightbulb.mpeg"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27.jpe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3.xml"/><Relationship Id="rId4" Type="http://schemas.openxmlformats.org/officeDocument/2006/relationships/image" Target="../media/image32.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13.xml"/><Relationship Id="rId4" Type="http://schemas.openxmlformats.org/officeDocument/2006/relationships/image" Target="../media/image37.jpeg"/></Relationships>
</file>

<file path=ppt/slides/_rels/slide49.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image" Target="../media/image38.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40.gif"/><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hyperlink" Target="http://skyserver.sdss.org/dr1/en/" TargetMode="Externa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3.xml"/><Relationship Id="rId1" Type="http://schemas.openxmlformats.org/officeDocument/2006/relationships/video" Target="file:///C:\Users\idellant\Documents\pictures\newpics\M100b.mpg"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9000" b="-19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447800"/>
            <a:ext cx="7772400" cy="1470025"/>
          </a:xfrm>
        </p:spPr>
        <p:txBody>
          <a:bodyPr>
            <a:normAutofit fontScale="90000"/>
          </a:bodyPr>
          <a:lstStyle/>
          <a:p>
            <a:r>
              <a:rPr lang="en-US" dirty="0" smtClean="0">
                <a:solidFill>
                  <a:schemeClr val="bg1"/>
                </a:solidFill>
              </a:rPr>
              <a:t>Measuring what you can't touch - from the size of the Earth to the structure of the solar system, black holes and the expansion of the Universe—session 3</a:t>
            </a:r>
            <a:endParaRPr lang="en-US" dirty="0">
              <a:solidFill>
                <a:schemeClr val="bg1"/>
              </a:solidFill>
            </a:endParaRPr>
          </a:p>
        </p:txBody>
      </p:sp>
      <p:sp>
        <p:nvSpPr>
          <p:cNvPr id="3" name="Subtitle 2"/>
          <p:cNvSpPr>
            <a:spLocks noGrp="1"/>
          </p:cNvSpPr>
          <p:nvPr>
            <p:ph type="subTitle" idx="1"/>
          </p:nvPr>
        </p:nvSpPr>
        <p:spPr/>
        <p:txBody>
          <a:bodyPr/>
          <a:lstStyle/>
          <a:p>
            <a:r>
              <a:rPr lang="en-US" dirty="0" smtClean="0">
                <a:solidFill>
                  <a:schemeClr val="bg1"/>
                </a:solidFill>
              </a:rPr>
              <a:t>Middle and High School investigations in astronomy </a:t>
            </a:r>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85800"/>
          </a:xfrm>
        </p:spPr>
        <p:txBody>
          <a:bodyPr>
            <a:normAutofit fontScale="90000"/>
          </a:bodyPr>
          <a:lstStyle/>
          <a:p>
            <a:r>
              <a:rPr lang="en-US" dirty="0" smtClean="0"/>
              <a:t>The period-luminosity relation (1)</a:t>
            </a:r>
            <a:endParaRPr lang="en-US"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5638800" y="1524000"/>
            <a:ext cx="2988644" cy="2827431"/>
          </a:xfrm>
          <a:prstGeom prst="rect">
            <a:avLst/>
          </a:prstGeom>
          <a:noFill/>
          <a:ln w="9525">
            <a:noFill/>
            <a:miter lim="800000"/>
            <a:headEnd/>
            <a:tailEnd/>
          </a:ln>
        </p:spPr>
      </p:pic>
      <p:sp>
        <p:nvSpPr>
          <p:cNvPr id="5" name="TextBox 4"/>
          <p:cNvSpPr txBox="1"/>
          <p:nvPr/>
        </p:nvSpPr>
        <p:spPr>
          <a:xfrm>
            <a:off x="5867400" y="990600"/>
            <a:ext cx="2667000" cy="523220"/>
          </a:xfrm>
          <a:prstGeom prst="rect">
            <a:avLst/>
          </a:prstGeom>
          <a:noFill/>
        </p:spPr>
        <p:txBody>
          <a:bodyPr wrap="square" rtlCol="0">
            <a:spAutoFit/>
          </a:bodyPr>
          <a:lstStyle/>
          <a:p>
            <a:r>
              <a:rPr lang="en-US" sz="1400" dirty="0" smtClean="0"/>
              <a:t>The actual data from Leavitt’s 1912 paper</a:t>
            </a:r>
            <a:endParaRPr lang="en-US" sz="1400" dirty="0"/>
          </a:p>
        </p:txBody>
      </p:sp>
      <p:sp>
        <p:nvSpPr>
          <p:cNvPr id="7" name="TextBox 6"/>
          <p:cNvSpPr txBox="1"/>
          <p:nvPr/>
        </p:nvSpPr>
        <p:spPr>
          <a:xfrm>
            <a:off x="5105400" y="4419600"/>
            <a:ext cx="4038600" cy="2031325"/>
          </a:xfrm>
          <a:prstGeom prst="rect">
            <a:avLst/>
          </a:prstGeom>
          <a:noFill/>
        </p:spPr>
        <p:txBody>
          <a:bodyPr wrap="square" rtlCol="0">
            <a:spAutoFit/>
          </a:bodyPr>
          <a:lstStyle/>
          <a:p>
            <a:r>
              <a:rPr lang="en-US" dirty="0" smtClean="0"/>
              <a:t>The “modern” magnitude system assigns a magnitude of 0.0 to some flux (traditionally the flux of Vega), and then each magnitude difference corresponds to a factor of 2.512 in flux (5 magnitudes is a factor of 100)</a:t>
            </a:r>
            <a:endParaRPr lang="en-US" dirty="0"/>
          </a:p>
        </p:txBody>
      </p:sp>
      <p:sp>
        <p:nvSpPr>
          <p:cNvPr id="8" name="TextBox 7"/>
          <p:cNvSpPr txBox="1"/>
          <p:nvPr/>
        </p:nvSpPr>
        <p:spPr>
          <a:xfrm>
            <a:off x="0" y="6248400"/>
            <a:ext cx="4343400" cy="369332"/>
          </a:xfrm>
          <a:prstGeom prst="rect">
            <a:avLst/>
          </a:prstGeom>
          <a:noFill/>
        </p:spPr>
        <p:txBody>
          <a:bodyPr wrap="square" rtlCol="0">
            <a:spAutoFit/>
          </a:bodyPr>
          <a:lstStyle/>
          <a:p>
            <a:r>
              <a:rPr lang="en-US" dirty="0" smtClean="0"/>
              <a:t>  </a:t>
            </a:r>
            <a:endParaRPr lang="en-US" dirty="0"/>
          </a:p>
        </p:txBody>
      </p:sp>
      <p:sp>
        <p:nvSpPr>
          <p:cNvPr id="9" name="TextBox 8"/>
          <p:cNvSpPr txBox="1"/>
          <p:nvPr/>
        </p:nvSpPr>
        <p:spPr>
          <a:xfrm>
            <a:off x="152400" y="838200"/>
            <a:ext cx="4876800" cy="6186309"/>
          </a:xfrm>
          <a:prstGeom prst="rect">
            <a:avLst/>
          </a:prstGeom>
          <a:noFill/>
        </p:spPr>
        <p:txBody>
          <a:bodyPr wrap="square" rtlCol="0">
            <a:spAutoFit/>
          </a:bodyPr>
          <a:lstStyle/>
          <a:p>
            <a:r>
              <a:rPr lang="en-US" dirty="0" smtClean="0"/>
              <a:t>What Leavitt found was that in the SMC, stars with longer period were brighter.    The data is on the right.</a:t>
            </a:r>
          </a:p>
          <a:p>
            <a:r>
              <a:rPr lang="en-US" dirty="0" smtClean="0"/>
              <a:t>The x-axis plots the logarithm of the pulsation period, in days (so 0.0 is 1 day, and 2.0 is 100 days).  The y-axis  plots the apparent magnitude of the stars in the photographs.</a:t>
            </a:r>
          </a:p>
          <a:p>
            <a:endParaRPr lang="en-US" dirty="0" smtClean="0"/>
          </a:p>
          <a:p>
            <a:r>
              <a:rPr lang="en-US" dirty="0" smtClean="0"/>
              <a:t>Magnitudes is a system of measuring the flux from astronomical objects astronomers have carried around with them since Hipparchus in the 1</a:t>
            </a:r>
            <a:r>
              <a:rPr lang="en-US" baseline="30000" dirty="0" smtClean="0"/>
              <a:t>st</a:t>
            </a:r>
            <a:r>
              <a:rPr lang="en-US" dirty="0" smtClean="0"/>
              <a:t> century BC.  Hipparchus called the brightest stars in the sky 1</a:t>
            </a:r>
            <a:r>
              <a:rPr lang="en-US" baseline="30000" dirty="0" smtClean="0"/>
              <a:t>st</a:t>
            </a:r>
            <a:r>
              <a:rPr lang="en-US" dirty="0" smtClean="0"/>
              <a:t> magnitude stars, the next brightest 2</a:t>
            </a:r>
            <a:r>
              <a:rPr lang="en-US" baseline="30000" dirty="0" smtClean="0"/>
              <a:t>nd</a:t>
            </a:r>
            <a:r>
              <a:rPr lang="en-US" dirty="0" smtClean="0"/>
              <a:t> magnitude, and so on until the faintest were 6</a:t>
            </a:r>
            <a:r>
              <a:rPr lang="en-US" baseline="30000" dirty="0" smtClean="0"/>
              <a:t>th</a:t>
            </a:r>
            <a:r>
              <a:rPr lang="en-US" dirty="0" smtClean="0"/>
              <a:t> magnitude.  </a:t>
            </a:r>
          </a:p>
          <a:p>
            <a:endParaRPr lang="en-US" dirty="0" smtClean="0"/>
          </a:p>
          <a:p>
            <a:r>
              <a:rPr lang="en-US" dirty="0" smtClean="0"/>
              <a:t>In modern magnitudes, the Sun is </a:t>
            </a:r>
          </a:p>
          <a:p>
            <a:r>
              <a:rPr lang="en-US" dirty="0" smtClean="0"/>
              <a:t>-26.7, and the faintest galaxies ever detected are at +30 or so</a:t>
            </a:r>
          </a:p>
          <a:p>
            <a:endParaRPr lang="en-US"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85800"/>
          </a:xfrm>
        </p:spPr>
        <p:txBody>
          <a:bodyPr>
            <a:normAutofit fontScale="90000"/>
          </a:bodyPr>
          <a:lstStyle/>
          <a:p>
            <a:r>
              <a:rPr lang="en-US" dirty="0" smtClean="0"/>
              <a:t>The period-luminosity relation (2)</a:t>
            </a:r>
            <a:endParaRPr lang="en-US" dirty="0"/>
          </a:p>
        </p:txBody>
      </p:sp>
      <p:pic>
        <p:nvPicPr>
          <p:cNvPr id="1026" name="Picture 2"/>
          <p:cNvPicPr>
            <a:picLocks noGrp="1" noChangeAspect="1" noChangeArrowheads="1"/>
          </p:cNvPicPr>
          <p:nvPr>
            <p:ph idx="1"/>
          </p:nvPr>
        </p:nvPicPr>
        <p:blipFill>
          <a:blip r:embed="rId3" cstate="print"/>
          <a:srcRect/>
          <a:stretch>
            <a:fillRect/>
          </a:stretch>
        </p:blipFill>
        <p:spPr bwMode="auto">
          <a:xfrm>
            <a:off x="5638800" y="1524000"/>
            <a:ext cx="2988644" cy="2827431"/>
          </a:xfrm>
          <a:prstGeom prst="rect">
            <a:avLst/>
          </a:prstGeom>
          <a:noFill/>
          <a:ln w="9525">
            <a:noFill/>
            <a:miter lim="800000"/>
            <a:headEnd/>
            <a:tailEnd/>
          </a:ln>
        </p:spPr>
      </p:pic>
      <p:sp>
        <p:nvSpPr>
          <p:cNvPr id="5" name="TextBox 4"/>
          <p:cNvSpPr txBox="1"/>
          <p:nvPr/>
        </p:nvSpPr>
        <p:spPr>
          <a:xfrm>
            <a:off x="5867400" y="990600"/>
            <a:ext cx="2667000" cy="523220"/>
          </a:xfrm>
          <a:prstGeom prst="rect">
            <a:avLst/>
          </a:prstGeom>
          <a:noFill/>
        </p:spPr>
        <p:txBody>
          <a:bodyPr wrap="square" rtlCol="0">
            <a:spAutoFit/>
          </a:bodyPr>
          <a:lstStyle/>
          <a:p>
            <a:r>
              <a:rPr lang="en-US" sz="1400" dirty="0" smtClean="0"/>
              <a:t>The actual data from Leavitt’s 1912 paper</a:t>
            </a:r>
            <a:endParaRPr lang="en-US" sz="1400" dirty="0"/>
          </a:p>
        </p:txBody>
      </p:sp>
      <p:sp>
        <p:nvSpPr>
          <p:cNvPr id="6" name="TextBox 5"/>
          <p:cNvSpPr txBox="1"/>
          <p:nvPr/>
        </p:nvSpPr>
        <p:spPr>
          <a:xfrm>
            <a:off x="152400" y="838200"/>
            <a:ext cx="4191000" cy="5909310"/>
          </a:xfrm>
          <a:prstGeom prst="rect">
            <a:avLst/>
          </a:prstGeom>
          <a:noFill/>
        </p:spPr>
        <p:txBody>
          <a:bodyPr wrap="square" rtlCol="0">
            <a:spAutoFit/>
          </a:bodyPr>
          <a:lstStyle/>
          <a:p>
            <a:r>
              <a:rPr lang="en-US" dirty="0" smtClean="0"/>
              <a:t>The apparent magnitude (m) measures the flux– which depends on distance!</a:t>
            </a:r>
          </a:p>
          <a:p>
            <a:endParaRPr lang="en-US" dirty="0" smtClean="0"/>
          </a:p>
          <a:p>
            <a:r>
              <a:rPr lang="en-US" dirty="0" smtClean="0"/>
              <a:t>There is an equivalent magnitude, called the absolute magnitude (M), which measures the luminosity—actually it measures the flux you would measure if the object is at a fixed distance.  </a:t>
            </a:r>
          </a:p>
          <a:p>
            <a:endParaRPr lang="en-US" dirty="0" smtClean="0"/>
          </a:p>
          <a:p>
            <a:r>
              <a:rPr lang="en-US" dirty="0" smtClean="0"/>
              <a:t>The difference between m and M depends on the distance—if d is in parsecs:</a:t>
            </a:r>
          </a:p>
          <a:p>
            <a:endParaRPr lang="en-US" dirty="0" smtClean="0"/>
          </a:p>
          <a:p>
            <a:r>
              <a:rPr lang="en-US" dirty="0" smtClean="0"/>
              <a:t>m – M = 5 log(d) – 5</a:t>
            </a:r>
          </a:p>
          <a:p>
            <a:endParaRPr lang="en-US" dirty="0" smtClean="0"/>
          </a:p>
          <a:p>
            <a:r>
              <a:rPr lang="en-US" dirty="0" smtClean="0"/>
              <a:t>The Sun has M~+5 in this system, while the most luminous quasars discovered have  M~-24.</a:t>
            </a:r>
          </a:p>
          <a:p>
            <a:endParaRPr lang="en-US" dirty="0" smtClean="0"/>
          </a:p>
        </p:txBody>
      </p:sp>
      <p:sp>
        <p:nvSpPr>
          <p:cNvPr id="7" name="TextBox 6"/>
          <p:cNvSpPr txBox="1"/>
          <p:nvPr/>
        </p:nvSpPr>
        <p:spPr>
          <a:xfrm>
            <a:off x="4267200" y="4419600"/>
            <a:ext cx="4876800" cy="2308324"/>
          </a:xfrm>
          <a:prstGeom prst="rect">
            <a:avLst/>
          </a:prstGeom>
          <a:noFill/>
        </p:spPr>
        <p:txBody>
          <a:bodyPr wrap="square" rtlCol="0">
            <a:spAutoFit/>
          </a:bodyPr>
          <a:lstStyle/>
          <a:p>
            <a:r>
              <a:rPr lang="en-US" dirty="0" smtClean="0"/>
              <a:t>The period-luminosity relation has been calibrated using the parallax measurements of the </a:t>
            </a:r>
            <a:r>
              <a:rPr lang="en-US" dirty="0" err="1" smtClean="0"/>
              <a:t>Hipparcos</a:t>
            </a:r>
            <a:r>
              <a:rPr lang="en-US" dirty="0" smtClean="0"/>
              <a:t> satellite:</a:t>
            </a:r>
          </a:p>
          <a:p>
            <a:endParaRPr lang="en-US" dirty="0" smtClean="0"/>
          </a:p>
          <a:p>
            <a:r>
              <a:rPr lang="en-US" dirty="0" smtClean="0"/>
              <a:t>M = -2.81 log(P) – 1.43</a:t>
            </a:r>
          </a:p>
          <a:p>
            <a:endParaRPr lang="en-US" dirty="0" smtClean="0"/>
          </a:p>
          <a:p>
            <a:r>
              <a:rPr lang="en-US" dirty="0" smtClean="0"/>
              <a:t>The Luminosity can be measured from the period!</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46906"/>
          </a:xfrm>
        </p:spPr>
        <p:txBody>
          <a:bodyPr>
            <a:normAutofit/>
          </a:bodyPr>
          <a:lstStyle/>
          <a:p>
            <a:r>
              <a:rPr lang="en-US" sz="3600" dirty="0" smtClean="0"/>
              <a:t>Hubble and the distances to galaxies.</a:t>
            </a:r>
            <a:endParaRPr lang="en-US" sz="3600" dirty="0"/>
          </a:p>
        </p:txBody>
      </p:sp>
      <p:sp>
        <p:nvSpPr>
          <p:cNvPr id="3" name="Content Placeholder 2"/>
          <p:cNvSpPr>
            <a:spLocks noGrp="1"/>
          </p:cNvSpPr>
          <p:nvPr>
            <p:ph idx="1"/>
          </p:nvPr>
        </p:nvSpPr>
        <p:spPr>
          <a:xfrm>
            <a:off x="0" y="533400"/>
            <a:ext cx="6934200" cy="4572000"/>
          </a:xfrm>
        </p:spPr>
        <p:txBody>
          <a:bodyPr>
            <a:normAutofit fontScale="77500" lnSpcReduction="20000"/>
          </a:bodyPr>
          <a:lstStyle/>
          <a:p>
            <a:pPr>
              <a:buNone/>
            </a:pPr>
            <a:r>
              <a:rPr lang="en-US" dirty="0" smtClean="0"/>
              <a:t>The Cepheid variables were the key to measuring the distances to galaxies:</a:t>
            </a:r>
          </a:p>
          <a:p>
            <a:r>
              <a:rPr lang="en-US" dirty="0" smtClean="0"/>
              <a:t>They are bright enough to be seen in nearby galaxies</a:t>
            </a:r>
          </a:p>
          <a:p>
            <a:r>
              <a:rPr lang="en-US" dirty="0" smtClean="0"/>
              <a:t>Their luminosity can be determined from the period—they are standard candles.</a:t>
            </a:r>
          </a:p>
          <a:p>
            <a:endParaRPr lang="en-US" dirty="0" smtClean="0"/>
          </a:p>
          <a:p>
            <a:pPr>
              <a:buNone/>
            </a:pPr>
            <a:r>
              <a:rPr lang="en-US" dirty="0" smtClean="0"/>
              <a:t>In  1924, Edwin Hubble used the then biggest telescope in the world </a:t>
            </a:r>
          </a:p>
          <a:p>
            <a:pPr>
              <a:buNone/>
            </a:pPr>
            <a:r>
              <a:rPr lang="en-US" dirty="0" smtClean="0"/>
              <a:t>(the Mt. Wilson 100” telescope) </a:t>
            </a:r>
          </a:p>
          <a:p>
            <a:pPr>
              <a:buNone/>
            </a:pPr>
            <a:r>
              <a:rPr lang="en-US" dirty="0" smtClean="0"/>
              <a:t>to measure </a:t>
            </a:r>
            <a:r>
              <a:rPr lang="en-US" dirty="0" err="1" smtClean="0"/>
              <a:t>cepheids</a:t>
            </a:r>
            <a:r>
              <a:rPr lang="en-US" dirty="0" smtClean="0"/>
              <a:t> in </a:t>
            </a:r>
          </a:p>
          <a:p>
            <a:pPr>
              <a:buNone/>
            </a:pPr>
            <a:r>
              <a:rPr lang="en-US" dirty="0" smtClean="0"/>
              <a:t>a nearby galaxy-- Andromeda</a:t>
            </a:r>
          </a:p>
          <a:p>
            <a:pPr>
              <a:buNone/>
            </a:pPr>
            <a:endParaRPr lang="en-US" dirty="0" smtClean="0"/>
          </a:p>
          <a:p>
            <a:pPr>
              <a:buNone/>
            </a:pPr>
            <a:endParaRPr lang="en-US" dirty="0"/>
          </a:p>
        </p:txBody>
      </p:sp>
      <p:pic>
        <p:nvPicPr>
          <p:cNvPr id="3074" name="Picture 2" descr="C:\Users\idellant\Documents\pictures\Mt Wilson.JPG"/>
          <p:cNvPicPr>
            <a:picLocks noChangeAspect="1" noChangeArrowheads="1"/>
          </p:cNvPicPr>
          <p:nvPr/>
        </p:nvPicPr>
        <p:blipFill>
          <a:blip r:embed="rId2" cstate="print"/>
          <a:srcRect/>
          <a:stretch>
            <a:fillRect/>
          </a:stretch>
        </p:blipFill>
        <p:spPr bwMode="auto">
          <a:xfrm>
            <a:off x="4572000" y="3200400"/>
            <a:ext cx="4572000" cy="3429000"/>
          </a:xfrm>
          <a:prstGeom prst="rect">
            <a:avLst/>
          </a:prstGeom>
          <a:noFill/>
        </p:spPr>
      </p:pic>
      <p:pic>
        <p:nvPicPr>
          <p:cNvPr id="3075" name="Picture 3" descr="C:\Users\idellant\Documents\pictures\newpics\M31.gif"/>
          <p:cNvPicPr>
            <a:picLocks noChangeAspect="1" noChangeArrowheads="1"/>
          </p:cNvPicPr>
          <p:nvPr/>
        </p:nvPicPr>
        <p:blipFill>
          <a:blip r:embed="rId3" cstate="print"/>
          <a:srcRect/>
          <a:stretch>
            <a:fillRect/>
          </a:stretch>
        </p:blipFill>
        <p:spPr bwMode="auto">
          <a:xfrm>
            <a:off x="1219200" y="4647282"/>
            <a:ext cx="3021886" cy="2210718"/>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7494"/>
            <a:ext cx="9144000" cy="799306"/>
          </a:xfrm>
        </p:spPr>
        <p:txBody>
          <a:bodyPr>
            <a:normAutofit/>
          </a:bodyPr>
          <a:lstStyle/>
          <a:p>
            <a:r>
              <a:rPr lang="en-US" sz="3600" dirty="0" smtClean="0"/>
              <a:t>HST and the distances to galaxies.</a:t>
            </a:r>
            <a:endParaRPr lang="en-US" sz="3600" dirty="0"/>
          </a:p>
        </p:txBody>
      </p:sp>
      <p:sp>
        <p:nvSpPr>
          <p:cNvPr id="3" name="Content Placeholder 2"/>
          <p:cNvSpPr>
            <a:spLocks noGrp="1"/>
          </p:cNvSpPr>
          <p:nvPr>
            <p:ph idx="1"/>
          </p:nvPr>
        </p:nvSpPr>
        <p:spPr>
          <a:xfrm>
            <a:off x="0" y="1143000"/>
            <a:ext cx="4724400" cy="5715000"/>
          </a:xfrm>
        </p:spPr>
        <p:txBody>
          <a:bodyPr>
            <a:normAutofit fontScale="62500" lnSpcReduction="20000"/>
          </a:bodyPr>
          <a:lstStyle/>
          <a:p>
            <a:r>
              <a:rPr lang="en-US" dirty="0" smtClean="0"/>
              <a:t>The Hubble space  telescope was built partly to measure Cepheid variables in nearby galaxies (it was one of its “key” projects).  Putting a telescope in space makes finding individual stars much easier (less blurring).  With the space telescope, we have been able to measure </a:t>
            </a:r>
            <a:r>
              <a:rPr lang="en-US" dirty="0" err="1" smtClean="0"/>
              <a:t>Cepheids</a:t>
            </a:r>
            <a:r>
              <a:rPr lang="en-US" dirty="0" smtClean="0"/>
              <a:t> in tens of galaxies.  You will be using the data collected by HST on one of the galaxies, M100. (The 100</a:t>
            </a:r>
            <a:r>
              <a:rPr lang="en-US" baseline="30000" dirty="0" smtClean="0"/>
              <a:t>th</a:t>
            </a:r>
            <a:r>
              <a:rPr lang="en-US" dirty="0" smtClean="0"/>
              <a:t> object in Charles </a:t>
            </a:r>
            <a:r>
              <a:rPr lang="en-US" dirty="0" err="1" smtClean="0"/>
              <a:t>Messier’s</a:t>
            </a:r>
            <a:r>
              <a:rPr lang="en-US" dirty="0" smtClean="0"/>
              <a:t> album of fuzzy things that were not comets!</a:t>
            </a:r>
          </a:p>
          <a:p>
            <a:endParaRPr lang="en-US" dirty="0" smtClean="0"/>
          </a:p>
          <a:p>
            <a:pPr>
              <a:buNone/>
            </a:pPr>
            <a:r>
              <a:rPr lang="en-US" dirty="0" smtClean="0"/>
              <a:t>M100 is a beautiful spiral galaxy.  From the ground, individual stars are hard to spot.  With Hubble Space telescope, it’s just possible.</a:t>
            </a:r>
            <a:endParaRPr lang="en-US" dirty="0"/>
          </a:p>
        </p:txBody>
      </p:sp>
      <p:pic>
        <p:nvPicPr>
          <p:cNvPr id="4" name="Picture 3" descr="ESO-M100_cc.jpg"/>
          <p:cNvPicPr>
            <a:picLocks noChangeAspect="1"/>
          </p:cNvPicPr>
          <p:nvPr/>
        </p:nvPicPr>
        <p:blipFill>
          <a:blip r:embed="rId2" cstate="print"/>
          <a:stretch>
            <a:fillRect/>
          </a:stretch>
        </p:blipFill>
        <p:spPr>
          <a:xfrm>
            <a:off x="5029200" y="1295400"/>
            <a:ext cx="3808856" cy="3962399"/>
          </a:xfrm>
          <a:prstGeom prst="rect">
            <a:avLst/>
          </a:prstGeom>
        </p:spPr>
      </p:pic>
      <p:sp>
        <p:nvSpPr>
          <p:cNvPr id="5" name="TextBox 4"/>
          <p:cNvSpPr txBox="1"/>
          <p:nvPr/>
        </p:nvSpPr>
        <p:spPr>
          <a:xfrm>
            <a:off x="5715000" y="990600"/>
            <a:ext cx="2590800" cy="307777"/>
          </a:xfrm>
          <a:prstGeom prst="rect">
            <a:avLst/>
          </a:prstGeom>
          <a:noFill/>
        </p:spPr>
        <p:txBody>
          <a:bodyPr wrap="square" rtlCol="0">
            <a:spAutoFit/>
          </a:bodyPr>
          <a:lstStyle/>
          <a:p>
            <a:r>
              <a:rPr lang="en-US" sz="1400" dirty="0" smtClean="0"/>
              <a:t>Credit: ESO</a:t>
            </a:r>
            <a:endParaRPr lang="en-US" sz="1400" dirty="0"/>
          </a:p>
        </p:txBody>
      </p:sp>
      <p:pic>
        <p:nvPicPr>
          <p:cNvPr id="6" name="Picture 5" descr="m100hst.jpg"/>
          <p:cNvPicPr>
            <a:picLocks noChangeAspect="1"/>
          </p:cNvPicPr>
          <p:nvPr/>
        </p:nvPicPr>
        <p:blipFill>
          <a:blip r:embed="rId3" cstate="print"/>
          <a:stretch>
            <a:fillRect/>
          </a:stretch>
        </p:blipFill>
        <p:spPr>
          <a:xfrm>
            <a:off x="5105400" y="5242560"/>
            <a:ext cx="2286000" cy="1615440"/>
          </a:xfrm>
          <a:prstGeom prst="rect">
            <a:avLst/>
          </a:prstGeom>
        </p:spPr>
      </p:pic>
      <p:sp>
        <p:nvSpPr>
          <p:cNvPr id="7" name="TextBox 6"/>
          <p:cNvSpPr txBox="1"/>
          <p:nvPr/>
        </p:nvSpPr>
        <p:spPr>
          <a:xfrm>
            <a:off x="7467600" y="5638800"/>
            <a:ext cx="914400" cy="523220"/>
          </a:xfrm>
          <a:prstGeom prst="rect">
            <a:avLst/>
          </a:prstGeom>
          <a:noFill/>
        </p:spPr>
        <p:txBody>
          <a:bodyPr wrap="square" rtlCol="0">
            <a:spAutoFit/>
          </a:bodyPr>
          <a:lstStyle/>
          <a:p>
            <a:r>
              <a:rPr lang="en-US" sz="1400" dirty="0" smtClean="0"/>
              <a:t>Credit: HST</a:t>
            </a:r>
            <a:endParaRPr lang="en-US" sz="1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494506"/>
          </a:xfrm>
        </p:spPr>
        <p:txBody>
          <a:bodyPr>
            <a:normAutofit fontScale="90000"/>
          </a:bodyPr>
          <a:lstStyle/>
          <a:p>
            <a:r>
              <a:rPr lang="en-US" dirty="0" smtClean="0"/>
              <a:t>The </a:t>
            </a:r>
            <a:r>
              <a:rPr lang="en-US" dirty="0" err="1" smtClean="0"/>
              <a:t>cepheid</a:t>
            </a:r>
            <a:r>
              <a:rPr lang="en-US" dirty="0" smtClean="0"/>
              <a:t> light curves.</a:t>
            </a:r>
            <a:endParaRPr lang="en-US" dirty="0"/>
          </a:p>
        </p:txBody>
      </p:sp>
      <p:pic>
        <p:nvPicPr>
          <p:cNvPr id="4" name="Content Placeholder 3" descr="cephvlc_2.gif"/>
          <p:cNvPicPr>
            <a:picLocks noGrp="1" noChangeAspect="1"/>
          </p:cNvPicPr>
          <p:nvPr>
            <p:ph idx="1"/>
          </p:nvPr>
        </p:nvPicPr>
        <p:blipFill>
          <a:blip r:embed="rId3" cstate="print"/>
          <a:stretch>
            <a:fillRect/>
          </a:stretch>
        </p:blipFill>
        <p:spPr>
          <a:xfrm>
            <a:off x="4572000" y="2636520"/>
            <a:ext cx="4572000" cy="4221480"/>
          </a:xfrm>
        </p:spPr>
      </p:pic>
      <p:pic>
        <p:nvPicPr>
          <p:cNvPr id="5" name="Picture 4" descr="cephvlc_1.gif"/>
          <p:cNvPicPr>
            <a:picLocks noChangeAspect="1"/>
          </p:cNvPicPr>
          <p:nvPr/>
        </p:nvPicPr>
        <p:blipFill>
          <a:blip r:embed="rId4" cstate="print"/>
          <a:stretch>
            <a:fillRect/>
          </a:stretch>
        </p:blipFill>
        <p:spPr>
          <a:xfrm>
            <a:off x="0" y="2636520"/>
            <a:ext cx="4572000" cy="4221480"/>
          </a:xfrm>
          <a:prstGeom prst="rect">
            <a:avLst/>
          </a:prstGeom>
        </p:spPr>
      </p:pic>
      <p:sp>
        <p:nvSpPr>
          <p:cNvPr id="6" name="TextBox 5"/>
          <p:cNvSpPr txBox="1"/>
          <p:nvPr/>
        </p:nvSpPr>
        <p:spPr>
          <a:xfrm>
            <a:off x="685800" y="762000"/>
            <a:ext cx="7467600" cy="1754326"/>
          </a:xfrm>
          <a:prstGeom prst="rect">
            <a:avLst/>
          </a:prstGeom>
          <a:noFill/>
        </p:spPr>
        <p:txBody>
          <a:bodyPr wrap="square" rtlCol="0">
            <a:spAutoFit/>
          </a:bodyPr>
          <a:lstStyle/>
          <a:p>
            <a:r>
              <a:rPr lang="en-US" dirty="0" smtClean="0"/>
              <a:t>You will measure periods and magnitudes for 12 </a:t>
            </a:r>
            <a:r>
              <a:rPr lang="en-US" dirty="0" err="1" smtClean="0"/>
              <a:t>Cepheids</a:t>
            </a:r>
            <a:r>
              <a:rPr lang="en-US" dirty="0" smtClean="0"/>
              <a:t> measured by Freedman et al. (1994)</a:t>
            </a:r>
          </a:p>
          <a:p>
            <a:endParaRPr lang="en-US" dirty="0" smtClean="0"/>
          </a:p>
          <a:p>
            <a:r>
              <a:rPr lang="en-US" dirty="0" smtClean="0"/>
              <a:t>The period will be used to infer M, then the distance will be calculated from</a:t>
            </a:r>
          </a:p>
          <a:p>
            <a:r>
              <a:rPr lang="en-US" dirty="0" smtClean="0"/>
              <a:t>m – M = 5 log(D) - 5</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Possible extensions.</a:t>
            </a:r>
            <a:endParaRPr lang="en-US" dirty="0"/>
          </a:p>
        </p:txBody>
      </p:sp>
      <p:sp>
        <p:nvSpPr>
          <p:cNvPr id="3" name="Content Placeholder 2"/>
          <p:cNvSpPr>
            <a:spLocks noGrp="1"/>
          </p:cNvSpPr>
          <p:nvPr>
            <p:ph idx="1"/>
          </p:nvPr>
        </p:nvSpPr>
        <p:spPr/>
        <p:txBody>
          <a:bodyPr/>
          <a:lstStyle/>
          <a:p>
            <a:r>
              <a:rPr lang="en-US" dirty="0" smtClean="0"/>
              <a:t>Once you have the distances to galaxies, this can be the starting point for investigating the properties of galaxies (types, rotation, stellar populations)</a:t>
            </a:r>
          </a:p>
          <a:p>
            <a:r>
              <a:rPr lang="en-US" dirty="0" smtClean="0"/>
              <a:t>Another possible place to go is to investigate how we measure distances to even farther objects (where single </a:t>
            </a:r>
            <a:r>
              <a:rPr lang="en-US" dirty="0" err="1" smtClean="0"/>
              <a:t>cepheids</a:t>
            </a:r>
            <a:r>
              <a:rPr lang="en-US" dirty="0" smtClean="0"/>
              <a:t> can’t be seen)—this leads to the topic of the </a:t>
            </a:r>
            <a:r>
              <a:rPr lang="en-US" b="1" dirty="0" smtClean="0"/>
              <a:t>distance ladder</a:t>
            </a:r>
            <a:r>
              <a:rPr lang="en-US" dirty="0" smtClean="0"/>
              <a:t>.</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762000"/>
          </a:xfrm>
        </p:spPr>
        <p:txBody>
          <a:bodyPr>
            <a:normAutofit/>
          </a:bodyPr>
          <a:lstStyle/>
          <a:p>
            <a:r>
              <a:rPr lang="en-US" sz="3600" dirty="0" smtClean="0"/>
              <a:t>Activity 3– gravity enters the picture</a:t>
            </a:r>
            <a:endParaRPr lang="en-US" sz="3600" dirty="0"/>
          </a:p>
        </p:txBody>
      </p:sp>
      <p:sp>
        <p:nvSpPr>
          <p:cNvPr id="3" name="Content Placeholder 2"/>
          <p:cNvSpPr>
            <a:spLocks noGrp="1"/>
          </p:cNvSpPr>
          <p:nvPr>
            <p:ph idx="1"/>
          </p:nvPr>
        </p:nvSpPr>
        <p:spPr>
          <a:xfrm>
            <a:off x="457200" y="1143000"/>
            <a:ext cx="8229600" cy="5311808"/>
          </a:xfrm>
        </p:spPr>
        <p:txBody>
          <a:bodyPr>
            <a:normAutofit/>
          </a:bodyPr>
          <a:lstStyle/>
          <a:p>
            <a:r>
              <a:rPr lang="en-US" dirty="0" smtClean="0"/>
              <a:t>The first two activities on both the MS and the HS side deal primarily with measuring distances and sizes.  </a:t>
            </a:r>
          </a:p>
          <a:p>
            <a:r>
              <a:rPr lang="en-US" dirty="0" smtClean="0"/>
              <a:t>To understand many of the relations between astronomical objects in the solar system and beyond, you need to understand the force that dominates on astronomical scales—gravity.  </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23106"/>
          </a:xfrm>
        </p:spPr>
        <p:txBody>
          <a:bodyPr>
            <a:normAutofit fontScale="90000"/>
          </a:bodyPr>
          <a:lstStyle/>
          <a:p>
            <a:r>
              <a:rPr lang="en-US" dirty="0" smtClean="0"/>
              <a:t>Gravity from the Earth out</a:t>
            </a:r>
            <a:endParaRPr lang="en-US" dirty="0"/>
          </a:p>
        </p:txBody>
      </p:sp>
      <p:sp>
        <p:nvSpPr>
          <p:cNvPr id="3" name="Content Placeholder 2"/>
          <p:cNvSpPr>
            <a:spLocks noGrp="1"/>
          </p:cNvSpPr>
          <p:nvPr>
            <p:ph idx="1"/>
          </p:nvPr>
        </p:nvSpPr>
        <p:spPr>
          <a:xfrm>
            <a:off x="0" y="1066800"/>
            <a:ext cx="8229600" cy="5486400"/>
          </a:xfrm>
        </p:spPr>
        <p:txBody>
          <a:bodyPr>
            <a:normAutofit/>
          </a:bodyPr>
          <a:lstStyle/>
          <a:p>
            <a:pPr>
              <a:buNone/>
            </a:pPr>
            <a:r>
              <a:rPr lang="en-US" dirty="0" smtClean="0"/>
              <a:t>As usual, our strategy is to work from the Earth out.  </a:t>
            </a:r>
          </a:p>
          <a:p>
            <a:pPr>
              <a:buNone/>
            </a:pPr>
            <a:r>
              <a:rPr lang="en-US" dirty="0" smtClean="0"/>
              <a:t>First  we’ll study the escape velocity on Earth and on other planets to discover how it depends on mass and radius, and how it differs from the velocity needed to enter a circular orbit.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23106"/>
          </a:xfrm>
        </p:spPr>
        <p:txBody>
          <a:bodyPr>
            <a:normAutofit fontScale="90000"/>
          </a:bodyPr>
          <a:lstStyle/>
          <a:p>
            <a:r>
              <a:rPr lang="en-US" dirty="0" smtClean="0"/>
              <a:t>The escape velocity</a:t>
            </a:r>
            <a:endParaRPr lang="en-US" dirty="0"/>
          </a:p>
        </p:txBody>
      </p:sp>
      <p:sp>
        <p:nvSpPr>
          <p:cNvPr id="3" name="Content Placeholder 2"/>
          <p:cNvSpPr>
            <a:spLocks noGrp="1"/>
          </p:cNvSpPr>
          <p:nvPr>
            <p:ph idx="1"/>
          </p:nvPr>
        </p:nvSpPr>
        <p:spPr>
          <a:xfrm>
            <a:off x="0" y="838200"/>
            <a:ext cx="8229600" cy="4572000"/>
          </a:xfrm>
        </p:spPr>
        <p:txBody>
          <a:bodyPr>
            <a:normAutofit fontScale="62500" lnSpcReduction="20000"/>
          </a:bodyPr>
          <a:lstStyle/>
          <a:p>
            <a:pPr>
              <a:buNone/>
            </a:pPr>
            <a:r>
              <a:rPr lang="en-US" dirty="0" smtClean="0"/>
              <a:t>If you throw a ball in the air, it will go up, stop and then fall back.    If you throw it faster, it goes higher up, the ball goes further—but it doesn’t leave the earth.</a:t>
            </a:r>
          </a:p>
          <a:p>
            <a:pPr>
              <a:buNone/>
            </a:pPr>
            <a:r>
              <a:rPr lang="en-US" dirty="0" smtClean="0"/>
              <a:t>You might have even learned a formula for the height (y) a ball reaches given an initial upward velocity </a:t>
            </a:r>
            <a:r>
              <a:rPr lang="en-US" dirty="0" err="1" smtClean="0"/>
              <a:t>V</a:t>
            </a:r>
            <a:r>
              <a:rPr lang="en-US" baseline="-20000" dirty="0" err="1" smtClean="0"/>
              <a:t>y</a:t>
            </a:r>
            <a:r>
              <a:rPr lang="en-US" dirty="0" smtClean="0"/>
              <a:t>:</a:t>
            </a:r>
          </a:p>
          <a:p>
            <a:pPr>
              <a:buNone/>
            </a:pPr>
            <a:endParaRPr lang="en-US" dirty="0" smtClean="0"/>
          </a:p>
          <a:p>
            <a:pPr>
              <a:buNone/>
            </a:pPr>
            <a:r>
              <a:rPr lang="en-US" dirty="0" smtClean="0"/>
              <a:t>y = </a:t>
            </a:r>
            <a:r>
              <a:rPr lang="en-US" dirty="0" err="1" smtClean="0"/>
              <a:t>y</a:t>
            </a:r>
            <a:r>
              <a:rPr lang="en-US" baseline="-20000" dirty="0" err="1" smtClean="0"/>
              <a:t>initial</a:t>
            </a:r>
            <a:r>
              <a:rPr lang="en-US" dirty="0" smtClean="0"/>
              <a:t> + V</a:t>
            </a:r>
            <a:r>
              <a:rPr lang="en-US" baseline="-20000" dirty="0" smtClean="0"/>
              <a:t>y</a:t>
            </a:r>
            <a:r>
              <a:rPr lang="en-US" baseline="20000" dirty="0" smtClean="0"/>
              <a:t>2</a:t>
            </a:r>
            <a:r>
              <a:rPr lang="en-US" dirty="0" smtClean="0"/>
              <a:t>/(2g), </a:t>
            </a:r>
          </a:p>
          <a:p>
            <a:pPr>
              <a:buNone/>
            </a:pPr>
            <a:endParaRPr lang="en-US" dirty="0" smtClean="0"/>
          </a:p>
          <a:p>
            <a:pPr>
              <a:buNone/>
            </a:pPr>
            <a:r>
              <a:rPr lang="en-US" dirty="0" smtClean="0"/>
              <a:t>where g is the acceleration due to gravity, 9.8 m/s</a:t>
            </a:r>
            <a:r>
              <a:rPr lang="en-US" baseline="20000" dirty="0" smtClean="0"/>
              <a:t>2</a:t>
            </a:r>
            <a:endParaRPr lang="en-US" dirty="0" smtClean="0"/>
          </a:p>
          <a:p>
            <a:pPr>
              <a:buNone/>
            </a:pPr>
            <a:r>
              <a:rPr lang="en-US" dirty="0" smtClean="0"/>
              <a:t>Is this formula always true?  If so, then there will always be a maximum height an object will reach!</a:t>
            </a:r>
          </a:p>
          <a:p>
            <a:pPr>
              <a:buNone/>
            </a:pPr>
            <a:endParaRPr lang="en-US" dirty="0" smtClean="0"/>
          </a:p>
          <a:p>
            <a:pPr>
              <a:buNone/>
            </a:pPr>
            <a:r>
              <a:rPr lang="en-US" dirty="0" smtClean="0"/>
              <a:t>But, that can’t be the case—</a:t>
            </a:r>
          </a:p>
          <a:p>
            <a:pPr>
              <a:buNone/>
            </a:pPr>
            <a:r>
              <a:rPr lang="en-US" dirty="0" smtClean="0"/>
              <a:t>otherwise </a:t>
            </a:r>
          </a:p>
          <a:p>
            <a:pPr>
              <a:buNone/>
            </a:pPr>
            <a:r>
              <a:rPr lang="en-US" dirty="0" smtClean="0"/>
              <a:t>how would the rovers have gotten </a:t>
            </a:r>
          </a:p>
          <a:p>
            <a:pPr>
              <a:buNone/>
            </a:pPr>
            <a:r>
              <a:rPr lang="en-US" dirty="0" smtClean="0"/>
              <a:t>to Mars?</a:t>
            </a:r>
          </a:p>
        </p:txBody>
      </p:sp>
      <p:pic>
        <p:nvPicPr>
          <p:cNvPr id="4" name="Picture 3" descr="ballthrow.png"/>
          <p:cNvPicPr>
            <a:picLocks noChangeAspect="1"/>
          </p:cNvPicPr>
          <p:nvPr/>
        </p:nvPicPr>
        <p:blipFill>
          <a:blip r:embed="rId2" cstate="print"/>
          <a:stretch>
            <a:fillRect/>
          </a:stretch>
        </p:blipFill>
        <p:spPr>
          <a:xfrm>
            <a:off x="4267201" y="3810001"/>
            <a:ext cx="4876800" cy="30480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494506"/>
          </a:xfrm>
        </p:spPr>
        <p:txBody>
          <a:bodyPr>
            <a:normAutofit fontScale="90000"/>
          </a:bodyPr>
          <a:lstStyle/>
          <a:p>
            <a:r>
              <a:rPr lang="en-US" dirty="0" smtClean="0"/>
              <a:t>Gravity and distance.</a:t>
            </a:r>
            <a:endParaRPr lang="en-US" dirty="0"/>
          </a:p>
        </p:txBody>
      </p:sp>
      <p:sp>
        <p:nvSpPr>
          <p:cNvPr id="3" name="Content Placeholder 2"/>
          <p:cNvSpPr>
            <a:spLocks noGrp="1"/>
          </p:cNvSpPr>
          <p:nvPr>
            <p:ph idx="1"/>
          </p:nvPr>
        </p:nvSpPr>
        <p:spPr>
          <a:xfrm>
            <a:off x="381000" y="1143000"/>
            <a:ext cx="8229600" cy="4572000"/>
          </a:xfrm>
        </p:spPr>
        <p:txBody>
          <a:bodyPr>
            <a:normAutofit fontScale="92500"/>
          </a:bodyPr>
          <a:lstStyle/>
          <a:p>
            <a:pPr>
              <a:buNone/>
            </a:pPr>
            <a:r>
              <a:rPr lang="en-US" dirty="0" smtClean="0"/>
              <a:t>The answer to this puzzle is that the force of gravity is not constant—it varies as you go up from the surface of Earth.  Once you get far enough from the center of the Earth, the gravitational force gets weaker.  </a:t>
            </a:r>
          </a:p>
          <a:p>
            <a:pPr>
              <a:buNone/>
            </a:pPr>
            <a:endParaRPr lang="en-US" dirty="0" smtClean="0"/>
          </a:p>
          <a:p>
            <a:pPr>
              <a:buNone/>
            </a:pPr>
            <a:r>
              <a:rPr lang="en-US" dirty="0" smtClean="0"/>
              <a:t>At some critical velocity, the force of gravity falls fast enough that the object manages to just barely escape the gravity of Earth.  This is the critical velocity.</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 for This Session</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Background and Exploration of Activity 2, </a:t>
            </a:r>
            <a:r>
              <a:rPr lang="en-US" dirty="0" err="1" smtClean="0"/>
              <a:t>subactivity</a:t>
            </a:r>
            <a:r>
              <a:rPr lang="en-US" dirty="0" smtClean="0"/>
              <a:t> 2 (HS)– Cepheid variables and the distance to galaxies</a:t>
            </a:r>
          </a:p>
          <a:p>
            <a:r>
              <a:rPr lang="en-US" dirty="0" smtClean="0"/>
              <a:t>Background and exploration of Activity , 3, </a:t>
            </a:r>
            <a:r>
              <a:rPr lang="en-US" dirty="0" err="1" smtClean="0"/>
              <a:t>subactivity</a:t>
            </a:r>
            <a:r>
              <a:rPr lang="en-US" dirty="0" smtClean="0"/>
              <a:t> 1 (Both MS and HS)—escape velocities and gravity</a:t>
            </a:r>
          </a:p>
          <a:p>
            <a:r>
              <a:rPr lang="en-US" dirty="0" smtClean="0"/>
              <a:t>Break</a:t>
            </a:r>
          </a:p>
          <a:p>
            <a:r>
              <a:rPr lang="en-US" dirty="0" smtClean="0"/>
              <a:t>Background and exploration of Activity 3, </a:t>
            </a:r>
            <a:r>
              <a:rPr lang="en-US" dirty="0" err="1" smtClean="0"/>
              <a:t>subactivity</a:t>
            </a:r>
            <a:r>
              <a:rPr lang="en-US" dirty="0" smtClean="0"/>
              <a:t> 2 (both MS and HS) Kepler’s laws and orbits.</a:t>
            </a:r>
          </a:p>
          <a:p>
            <a:r>
              <a:rPr lang="en-US" dirty="0" smtClean="0"/>
              <a:t>Lunch?</a:t>
            </a:r>
          </a:p>
          <a:p>
            <a:r>
              <a:rPr lang="en-US" dirty="0" smtClean="0"/>
              <a:t>Background and exploration of </a:t>
            </a:r>
            <a:r>
              <a:rPr lang="en-US" dirty="0" err="1" smtClean="0"/>
              <a:t>Activitiy</a:t>
            </a:r>
            <a:r>
              <a:rPr lang="en-US" dirty="0" smtClean="0"/>
              <a:t> 3, </a:t>
            </a:r>
            <a:r>
              <a:rPr lang="en-US" dirty="0" err="1" smtClean="0"/>
              <a:t>subactivity</a:t>
            </a:r>
            <a:r>
              <a:rPr lang="en-US" dirty="0" smtClean="0"/>
              <a:t> 3 (HS </a:t>
            </a:r>
            <a:r>
              <a:rPr lang="en-US" dirty="0" err="1" smtClean="0"/>
              <a:t>onlyl</a:t>
            </a:r>
            <a:r>
              <a:rPr lang="en-US" dirty="0" smtClean="0"/>
              <a:t>)—Black holes </a:t>
            </a:r>
          </a:p>
          <a:p>
            <a:r>
              <a:rPr lang="en-US" dirty="0" smtClean="0"/>
              <a:t>Background and exploration of Activity 3, </a:t>
            </a:r>
            <a:r>
              <a:rPr lang="en-US" dirty="0" err="1" smtClean="0"/>
              <a:t>subactivity</a:t>
            </a:r>
            <a:r>
              <a:rPr lang="en-US" dirty="0" smtClean="0"/>
              <a:t> 4 (HS only) – Hubble’s law and the expansion of the Universe</a:t>
            </a:r>
          </a:p>
          <a:p>
            <a:r>
              <a:rPr lang="en-US" dirty="0" smtClean="0"/>
              <a:t>Break</a:t>
            </a:r>
          </a:p>
          <a:p>
            <a:r>
              <a:rPr lang="en-US" dirty="0" err="1" smtClean="0"/>
              <a:t>Discusssion</a:t>
            </a:r>
            <a:r>
              <a:rPr lang="en-US" dirty="0" smtClean="0"/>
              <a:t> and evaluations.</a:t>
            </a:r>
            <a:endParaRPr lang="en-US" dirty="0"/>
          </a:p>
          <a:p>
            <a:endParaRPr lang="en-US" dirty="0" smtClean="0"/>
          </a:p>
          <a:p>
            <a:pPr lvl="1"/>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296400" cy="646906"/>
          </a:xfrm>
        </p:spPr>
        <p:txBody>
          <a:bodyPr>
            <a:noAutofit/>
          </a:bodyPr>
          <a:lstStyle/>
          <a:p>
            <a:r>
              <a:rPr lang="en-US" sz="3200" dirty="0" smtClean="0"/>
              <a:t>Energy and the escape velocity—some physics.</a:t>
            </a:r>
            <a:endParaRPr lang="en-US" sz="3200" dirty="0"/>
          </a:p>
        </p:txBody>
      </p:sp>
      <p:sp>
        <p:nvSpPr>
          <p:cNvPr id="3" name="Content Placeholder 2"/>
          <p:cNvSpPr>
            <a:spLocks noGrp="1"/>
          </p:cNvSpPr>
          <p:nvPr>
            <p:ph idx="1"/>
          </p:nvPr>
        </p:nvSpPr>
        <p:spPr>
          <a:xfrm>
            <a:off x="0" y="1066800"/>
            <a:ext cx="9144000" cy="5791200"/>
          </a:xfrm>
        </p:spPr>
        <p:txBody>
          <a:bodyPr>
            <a:normAutofit fontScale="62500" lnSpcReduction="20000"/>
          </a:bodyPr>
          <a:lstStyle/>
          <a:p>
            <a:pPr>
              <a:buNone/>
            </a:pPr>
            <a:r>
              <a:rPr lang="en-US" dirty="0" smtClean="0"/>
              <a:t>The escape velocity is the initial velocity V</a:t>
            </a:r>
            <a:r>
              <a:rPr lang="en-US" baseline="-20000" dirty="0" smtClean="0"/>
              <a:t>i</a:t>
            </a:r>
            <a:r>
              <a:rPr lang="en-US" dirty="0" smtClean="0"/>
              <a:t> at which an object will reach zero final velocity when the distance from Earth is infinite.  </a:t>
            </a:r>
          </a:p>
          <a:p>
            <a:pPr>
              <a:buNone/>
            </a:pPr>
            <a:endParaRPr lang="en-US" dirty="0" smtClean="0"/>
          </a:p>
          <a:p>
            <a:pPr>
              <a:buNone/>
            </a:pPr>
            <a:r>
              <a:rPr lang="en-US" dirty="0" smtClean="0"/>
              <a:t>This means that the kinetic energy difference between beginning and end is </a:t>
            </a:r>
          </a:p>
          <a:p>
            <a:pPr>
              <a:buNone/>
            </a:pPr>
            <a:endParaRPr lang="en-US" dirty="0" smtClean="0"/>
          </a:p>
          <a:p>
            <a:pPr>
              <a:buNone/>
            </a:pPr>
            <a:r>
              <a:rPr lang="en-US" dirty="0" smtClean="0">
                <a:latin typeface="Symbol" pitchFamily="18" charset="2"/>
              </a:rPr>
              <a:t>D</a:t>
            </a:r>
            <a:r>
              <a:rPr lang="en-US" dirty="0" smtClean="0"/>
              <a:t>KE = m/2 (V</a:t>
            </a:r>
            <a:r>
              <a:rPr lang="en-US" baseline="-20000" dirty="0" smtClean="0"/>
              <a:t>f</a:t>
            </a:r>
            <a:r>
              <a:rPr lang="en-US" baseline="20000" dirty="0" smtClean="0"/>
              <a:t>2</a:t>
            </a:r>
            <a:r>
              <a:rPr lang="en-US" dirty="0" smtClean="0"/>
              <a:t>-V</a:t>
            </a:r>
            <a:r>
              <a:rPr lang="en-US" baseline="-20000" dirty="0" smtClean="0"/>
              <a:t>i</a:t>
            </a:r>
            <a:r>
              <a:rPr lang="en-US" baseline="20000" dirty="0" smtClean="0"/>
              <a:t>2</a:t>
            </a:r>
            <a:r>
              <a:rPr lang="en-US" dirty="0" smtClean="0"/>
              <a:t>)= -mV</a:t>
            </a:r>
            <a:r>
              <a:rPr lang="en-US" baseline="-20000" dirty="0" smtClean="0"/>
              <a:t>i</a:t>
            </a:r>
            <a:r>
              <a:rPr lang="en-US" baseline="20000" dirty="0" smtClean="0"/>
              <a:t>2</a:t>
            </a:r>
            <a:r>
              <a:rPr lang="en-US" dirty="0" smtClean="0"/>
              <a:t>/2</a:t>
            </a:r>
          </a:p>
          <a:p>
            <a:pPr>
              <a:buNone/>
            </a:pPr>
            <a:endParaRPr lang="en-US" dirty="0" smtClean="0"/>
          </a:p>
          <a:p>
            <a:pPr>
              <a:buNone/>
            </a:pPr>
            <a:r>
              <a:rPr lang="en-US" dirty="0" smtClean="0"/>
              <a:t>The energy is always conserved, so this must be equal to the  negative change in gravitational potential energy:</a:t>
            </a:r>
          </a:p>
          <a:p>
            <a:pPr>
              <a:buNone/>
            </a:pPr>
            <a:endParaRPr lang="en-US" dirty="0" smtClean="0"/>
          </a:p>
          <a:p>
            <a:pPr>
              <a:buNone/>
            </a:pPr>
            <a:r>
              <a:rPr lang="en-US" dirty="0" smtClean="0"/>
              <a:t>-</a:t>
            </a:r>
            <a:r>
              <a:rPr lang="en-US" dirty="0" smtClean="0">
                <a:latin typeface="Symbol" pitchFamily="18" charset="2"/>
              </a:rPr>
              <a:t>D</a:t>
            </a:r>
            <a:r>
              <a:rPr lang="en-US" dirty="0" smtClean="0"/>
              <a:t>PE = </a:t>
            </a:r>
            <a:r>
              <a:rPr lang="en-US" dirty="0" err="1" smtClean="0"/>
              <a:t>GM</a:t>
            </a:r>
            <a:r>
              <a:rPr lang="en-US" baseline="-18000" dirty="0" err="1" smtClean="0"/>
              <a:t>earth</a:t>
            </a:r>
            <a:r>
              <a:rPr lang="en-US" dirty="0" err="1" smtClean="0"/>
              <a:t>m</a:t>
            </a:r>
            <a:r>
              <a:rPr lang="en-US" dirty="0" smtClean="0"/>
              <a:t>(1/</a:t>
            </a:r>
            <a:r>
              <a:rPr lang="en-US" dirty="0" err="1" smtClean="0"/>
              <a:t>R</a:t>
            </a:r>
            <a:r>
              <a:rPr lang="en-US" baseline="-20000" dirty="0" err="1" smtClean="0"/>
              <a:t>f</a:t>
            </a:r>
            <a:r>
              <a:rPr lang="en-US" dirty="0" smtClean="0"/>
              <a:t> – 1/</a:t>
            </a:r>
            <a:r>
              <a:rPr lang="en-US" dirty="0" err="1" smtClean="0"/>
              <a:t>R</a:t>
            </a:r>
            <a:r>
              <a:rPr lang="en-US" baseline="-20000" dirty="0" err="1" smtClean="0"/>
              <a:t>i</a:t>
            </a:r>
            <a:r>
              <a:rPr lang="en-US" dirty="0" smtClean="0"/>
              <a:t>) = -</a:t>
            </a:r>
            <a:r>
              <a:rPr lang="en-US" dirty="0" err="1" smtClean="0"/>
              <a:t>GM</a:t>
            </a:r>
            <a:r>
              <a:rPr lang="en-US" baseline="-18000" dirty="0" err="1" smtClean="0"/>
              <a:t>earth</a:t>
            </a:r>
            <a:r>
              <a:rPr lang="en-US" dirty="0" err="1" smtClean="0"/>
              <a:t>m</a:t>
            </a:r>
            <a:r>
              <a:rPr lang="en-US" dirty="0" smtClean="0"/>
              <a:t>/</a:t>
            </a:r>
            <a:r>
              <a:rPr lang="en-US" dirty="0" err="1" smtClean="0"/>
              <a:t>R</a:t>
            </a:r>
            <a:r>
              <a:rPr lang="en-US" baseline="-20000" dirty="0" err="1" smtClean="0"/>
              <a:t>i</a:t>
            </a:r>
            <a:endParaRPr lang="en-US" baseline="-20000" dirty="0" smtClean="0"/>
          </a:p>
          <a:p>
            <a:pPr>
              <a:buNone/>
            </a:pPr>
            <a:endParaRPr lang="en-US" dirty="0" smtClean="0"/>
          </a:p>
          <a:p>
            <a:pPr>
              <a:buNone/>
            </a:pPr>
            <a:r>
              <a:rPr lang="en-US" dirty="0" smtClean="0"/>
              <a:t>energy conservation says </a:t>
            </a:r>
          </a:p>
          <a:p>
            <a:pPr>
              <a:buNone/>
            </a:pPr>
            <a:endParaRPr lang="en-US" dirty="0" smtClean="0"/>
          </a:p>
          <a:p>
            <a:pPr>
              <a:buNone/>
            </a:pPr>
            <a:r>
              <a:rPr lang="en-US" dirty="0" smtClean="0">
                <a:latin typeface="Symbol" pitchFamily="18" charset="2"/>
              </a:rPr>
              <a:t>D</a:t>
            </a:r>
            <a:r>
              <a:rPr lang="en-US" dirty="0" smtClean="0"/>
              <a:t>E = </a:t>
            </a:r>
            <a:r>
              <a:rPr lang="en-US" dirty="0" smtClean="0">
                <a:latin typeface="Symbol" pitchFamily="18" charset="2"/>
              </a:rPr>
              <a:t>D</a:t>
            </a:r>
            <a:r>
              <a:rPr lang="en-US" dirty="0" smtClean="0"/>
              <a:t>KE + </a:t>
            </a:r>
            <a:r>
              <a:rPr lang="en-US" dirty="0" smtClean="0">
                <a:latin typeface="Symbol" pitchFamily="18" charset="2"/>
              </a:rPr>
              <a:t>D</a:t>
            </a:r>
            <a:r>
              <a:rPr lang="en-US" dirty="0" smtClean="0"/>
              <a:t>PE = 0, or  V</a:t>
            </a:r>
            <a:r>
              <a:rPr lang="en-US" baseline="-20000" dirty="0" smtClean="0"/>
              <a:t>i</a:t>
            </a:r>
            <a:r>
              <a:rPr lang="en-US" baseline="20000" dirty="0" smtClean="0"/>
              <a:t>2</a:t>
            </a:r>
            <a:r>
              <a:rPr lang="en-US" dirty="0" smtClean="0"/>
              <a:t> = 2GM</a:t>
            </a:r>
            <a:r>
              <a:rPr lang="en-US" baseline="-18000" dirty="0" smtClean="0"/>
              <a:t>earth</a:t>
            </a:r>
            <a:r>
              <a:rPr lang="en-US" dirty="0" smtClean="0"/>
              <a:t>/</a:t>
            </a:r>
            <a:r>
              <a:rPr lang="en-US" dirty="0" err="1" smtClean="0"/>
              <a:t>R</a:t>
            </a:r>
            <a:r>
              <a:rPr lang="en-US" baseline="-20000" dirty="0" err="1" smtClean="0"/>
              <a:t>i</a:t>
            </a:r>
            <a:r>
              <a:rPr lang="en-US" dirty="0" smtClean="0"/>
              <a:t> </a:t>
            </a:r>
          </a:p>
          <a:p>
            <a:pPr>
              <a:buNone/>
            </a:pPr>
            <a:endParaRPr lang="en-US" dirty="0" smtClean="0"/>
          </a:p>
          <a:p>
            <a:pPr>
              <a:buNone/>
            </a:pPr>
            <a:r>
              <a:rPr lang="en-US" dirty="0" smtClean="0"/>
              <a:t>When the object is launched from the surface of the Earth,</a:t>
            </a:r>
          </a:p>
          <a:p>
            <a:pPr>
              <a:buNone/>
            </a:pPr>
            <a:endParaRPr lang="en-US" dirty="0" smtClean="0"/>
          </a:p>
          <a:p>
            <a:pPr>
              <a:buNone/>
            </a:pPr>
            <a:r>
              <a:rPr lang="en-US" dirty="0" err="1" smtClean="0"/>
              <a:t>R</a:t>
            </a:r>
            <a:r>
              <a:rPr lang="en-US" baseline="-20000" dirty="0" err="1" smtClean="0"/>
              <a:t>i</a:t>
            </a:r>
            <a:r>
              <a:rPr lang="en-US" dirty="0" smtClean="0"/>
              <a:t> = </a:t>
            </a:r>
            <a:r>
              <a:rPr lang="en-US" dirty="0" err="1" smtClean="0"/>
              <a:t>R</a:t>
            </a:r>
            <a:r>
              <a:rPr lang="en-US" baseline="-18000" dirty="0" err="1" smtClean="0"/>
              <a:t>earth</a:t>
            </a:r>
            <a:r>
              <a:rPr lang="en-US" dirty="0" smtClean="0"/>
              <a:t>.</a:t>
            </a:r>
          </a:p>
          <a:p>
            <a:pPr>
              <a:buNone/>
            </a:pPr>
            <a:endParaRPr lang="en-US" baseline="-20000" dirty="0" smtClean="0"/>
          </a:p>
          <a:p>
            <a:pPr>
              <a:buNone/>
            </a:pPr>
            <a:endParaRPr lang="en-US" baseline="-20000" dirty="0" smtClean="0"/>
          </a:p>
          <a:p>
            <a:pPr>
              <a:buNone/>
            </a:pPr>
            <a:endParaRPr lang="en-US" baseline="-20000"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914400"/>
          </a:xfrm>
        </p:spPr>
        <p:txBody>
          <a:bodyPr>
            <a:normAutofit/>
          </a:bodyPr>
          <a:lstStyle/>
          <a:p>
            <a:r>
              <a:rPr lang="en-US" sz="3600" dirty="0" smtClean="0"/>
              <a:t>Experience with escape velocities</a:t>
            </a:r>
            <a:endParaRPr lang="en-US" sz="3600" dirty="0"/>
          </a:p>
        </p:txBody>
      </p:sp>
      <p:sp>
        <p:nvSpPr>
          <p:cNvPr id="3" name="Content Placeholder 2"/>
          <p:cNvSpPr>
            <a:spLocks noGrp="1"/>
          </p:cNvSpPr>
          <p:nvPr>
            <p:ph idx="1"/>
          </p:nvPr>
        </p:nvSpPr>
        <p:spPr>
          <a:xfrm>
            <a:off x="0" y="762000"/>
            <a:ext cx="5562600" cy="6096000"/>
          </a:xfrm>
        </p:spPr>
        <p:txBody>
          <a:bodyPr>
            <a:normAutofit fontScale="92500" lnSpcReduction="10000"/>
          </a:bodyPr>
          <a:lstStyle/>
          <a:p>
            <a:pPr>
              <a:buNone/>
            </a:pPr>
            <a:r>
              <a:rPr lang="en-US" dirty="0" smtClean="0"/>
              <a:t>We don’t have real rockets to test whether the relation is valid.  Instead, we will rely on simulations.  </a:t>
            </a:r>
          </a:p>
          <a:p>
            <a:pPr>
              <a:buNone/>
            </a:pPr>
            <a:endParaRPr lang="en-US" dirty="0" smtClean="0"/>
          </a:p>
          <a:p>
            <a:pPr>
              <a:buNone/>
            </a:pPr>
            <a:r>
              <a:rPr lang="en-US" dirty="0" smtClean="0"/>
              <a:t>Simulations have an advantage—you can change not just the rocket initial velocity, but the Mass and the radius of the planet.  In this </a:t>
            </a:r>
            <a:r>
              <a:rPr lang="en-US" dirty="0" err="1" smtClean="0"/>
              <a:t>subactivity</a:t>
            </a:r>
            <a:r>
              <a:rPr lang="en-US" dirty="0" smtClean="0"/>
              <a:t>, you will be investigating how the escape velocity depends on M and R, to verify the equation we just derived.</a:t>
            </a:r>
          </a:p>
        </p:txBody>
      </p:sp>
      <p:pic>
        <p:nvPicPr>
          <p:cNvPr id="3075" name="Picture 3"/>
          <p:cNvPicPr>
            <a:picLocks noChangeAspect="1" noChangeArrowheads="1"/>
          </p:cNvPicPr>
          <p:nvPr/>
        </p:nvPicPr>
        <p:blipFill>
          <a:blip r:embed="rId2" cstate="print"/>
          <a:srcRect/>
          <a:stretch>
            <a:fillRect/>
          </a:stretch>
        </p:blipFill>
        <p:spPr bwMode="auto">
          <a:xfrm>
            <a:off x="5619750" y="1752600"/>
            <a:ext cx="3524250" cy="352425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Activity 3, </a:t>
            </a:r>
            <a:r>
              <a:rPr lang="en-US" dirty="0" err="1" smtClean="0"/>
              <a:t>subactivity</a:t>
            </a:r>
            <a:r>
              <a:rPr lang="en-US" dirty="0" smtClean="0"/>
              <a:t> 1:  Escape Velocities.  Explore.</a:t>
            </a:r>
            <a:endParaRPr lang="en-US" dirty="0"/>
          </a:p>
        </p:txBody>
      </p:sp>
      <p:sp>
        <p:nvSpPr>
          <p:cNvPr id="3" name="Content Placeholder 2"/>
          <p:cNvSpPr>
            <a:spLocks noGrp="1"/>
          </p:cNvSpPr>
          <p:nvPr>
            <p:ph idx="1"/>
          </p:nvPr>
        </p:nvSpPr>
        <p:spPr/>
        <p:txBody>
          <a:bodyPr>
            <a:normAutofit lnSpcReduction="10000"/>
          </a:bodyPr>
          <a:lstStyle/>
          <a:p>
            <a:r>
              <a:rPr lang="en-US" dirty="0" smtClean="0"/>
              <a:t>As you work through the activities:</a:t>
            </a:r>
          </a:p>
          <a:p>
            <a:pPr lvl="1"/>
            <a:r>
              <a:rPr lang="en-US" dirty="0" smtClean="0"/>
              <a:t>What do you like?</a:t>
            </a:r>
          </a:p>
          <a:p>
            <a:pPr lvl="1"/>
            <a:r>
              <a:rPr lang="en-US" dirty="0" smtClean="0"/>
              <a:t>What don’t you like?</a:t>
            </a:r>
          </a:p>
          <a:p>
            <a:pPr lvl="1"/>
            <a:r>
              <a:rPr lang="en-US" dirty="0" smtClean="0"/>
              <a:t>What are some gaps?</a:t>
            </a:r>
          </a:p>
          <a:p>
            <a:pPr lvl="1"/>
            <a:r>
              <a:rPr lang="en-US" dirty="0" smtClean="0"/>
              <a:t>Errors/difficulties?</a:t>
            </a:r>
          </a:p>
          <a:p>
            <a:r>
              <a:rPr lang="en-US" dirty="0" smtClean="0"/>
              <a:t>Work through all pages up through the engage sections.</a:t>
            </a:r>
          </a:p>
          <a:p>
            <a:r>
              <a:rPr lang="en-US" dirty="0" smtClean="0"/>
              <a:t>Can you determine the relation between the escape velocity and the velocity in a circular orbit?</a:t>
            </a:r>
          </a:p>
          <a:p>
            <a:pPr>
              <a:buNone/>
            </a:pPr>
            <a:endParaRPr lang="en-US"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3, </a:t>
            </a:r>
            <a:r>
              <a:rPr lang="en-US" dirty="0" err="1" smtClean="0"/>
              <a:t>subactivity</a:t>
            </a:r>
            <a:r>
              <a:rPr lang="en-US" dirty="0" smtClean="0"/>
              <a:t> 2:  Orbits and Kepler’s laws.</a:t>
            </a:r>
            <a:endParaRPr lang="en-US" dirty="0"/>
          </a:p>
        </p:txBody>
      </p:sp>
      <p:sp>
        <p:nvSpPr>
          <p:cNvPr id="3" name="Content Placeholder 2"/>
          <p:cNvSpPr>
            <a:spLocks noGrp="1"/>
          </p:cNvSpPr>
          <p:nvPr>
            <p:ph idx="1"/>
          </p:nvPr>
        </p:nvSpPr>
        <p:spPr/>
        <p:txBody>
          <a:bodyPr>
            <a:normAutofit lnSpcReduction="10000"/>
          </a:bodyPr>
          <a:lstStyle/>
          <a:p>
            <a:r>
              <a:rPr lang="en-US" dirty="0" smtClean="0"/>
              <a:t>In the last sub-activity, you found that the speed required to put the rocket in a circular orbit is 1/</a:t>
            </a:r>
            <a:r>
              <a:rPr lang="en-US" dirty="0" err="1" smtClean="0"/>
              <a:t>sqrt</a:t>
            </a:r>
            <a:r>
              <a:rPr lang="en-US" dirty="0" smtClean="0"/>
              <a:t>(2) of the escape velocity.  This is also easy to understand with a little bit of physics.  We need two concepts:</a:t>
            </a:r>
          </a:p>
          <a:p>
            <a:pPr marL="578358" indent="-514350">
              <a:buAutoNum type="arabicParenR"/>
            </a:pPr>
            <a:r>
              <a:rPr lang="en-US" dirty="0" smtClean="0"/>
              <a:t>Motion in a circle is accelerated, with acceleration  </a:t>
            </a:r>
            <a:r>
              <a:rPr lang="en-US" dirty="0" err="1" smtClean="0"/>
              <a:t>a</a:t>
            </a:r>
            <a:r>
              <a:rPr lang="en-US" baseline="-18000" dirty="0" err="1" smtClean="0"/>
              <a:t>circ</a:t>
            </a:r>
            <a:r>
              <a:rPr lang="en-US" dirty="0" smtClean="0"/>
              <a:t> = -v</a:t>
            </a:r>
            <a:r>
              <a:rPr lang="en-US" baseline="20000" dirty="0" smtClean="0"/>
              <a:t>2</a:t>
            </a:r>
            <a:r>
              <a:rPr lang="en-US" dirty="0" smtClean="0"/>
              <a:t>/R</a:t>
            </a:r>
          </a:p>
          <a:p>
            <a:pPr marL="578358" indent="-514350">
              <a:buAutoNum type="arabicParenR"/>
            </a:pPr>
            <a:r>
              <a:rPr lang="en-US" dirty="0" smtClean="0"/>
              <a:t>The acceleration due to Gravity is </a:t>
            </a:r>
            <a:r>
              <a:rPr lang="en-US" dirty="0" err="1" smtClean="0"/>
              <a:t>a</a:t>
            </a:r>
            <a:r>
              <a:rPr lang="en-US" baseline="-18000" dirty="0" err="1" smtClean="0"/>
              <a:t>grav</a:t>
            </a:r>
            <a:r>
              <a:rPr lang="en-US" dirty="0" smtClean="0"/>
              <a:t>=-GM/R</a:t>
            </a:r>
            <a:r>
              <a:rPr lang="en-US" baseline="20000" dirty="0" smtClean="0"/>
              <a:t>2</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Putting the two together:</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V</a:t>
            </a:r>
            <a:r>
              <a:rPr lang="en-US" baseline="20000" dirty="0" smtClean="0"/>
              <a:t>2</a:t>
            </a:r>
            <a:r>
              <a:rPr lang="en-US" dirty="0" smtClean="0"/>
              <a:t> = GM/R</a:t>
            </a:r>
          </a:p>
          <a:p>
            <a:pPr>
              <a:buNone/>
            </a:pPr>
            <a:endParaRPr lang="en-US" dirty="0" smtClean="0"/>
          </a:p>
          <a:p>
            <a:pPr>
              <a:buNone/>
            </a:pPr>
            <a:r>
              <a:rPr lang="en-US" dirty="0" smtClean="0"/>
              <a:t>(just like the escape velocity except for a factor of two).</a:t>
            </a:r>
          </a:p>
          <a:p>
            <a:pPr>
              <a:buNone/>
            </a:pPr>
            <a:r>
              <a:rPr lang="en-US" dirty="0" smtClean="0"/>
              <a:t>Aside– this is a general law—the circular orbit always has  KE = -PE/2 (this is called the </a:t>
            </a:r>
            <a:r>
              <a:rPr lang="en-US" dirty="0" err="1" smtClean="0"/>
              <a:t>Virial</a:t>
            </a:r>
            <a:r>
              <a:rPr lang="en-US" dirty="0" smtClean="0"/>
              <a:t> theorem).</a:t>
            </a:r>
          </a:p>
          <a:p>
            <a:pPr>
              <a:buNone/>
            </a:pPr>
            <a:endParaRPr lang="en-US" dirty="0" smtClean="0"/>
          </a:p>
          <a:p>
            <a:pPr>
              <a:buNone/>
            </a:pPr>
            <a:r>
              <a:rPr lang="en-US" dirty="0" smtClean="0"/>
              <a:t>There are some other laws of orbits that help in determining the structure of the solar system– Kepler’s laws.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Kepler’s first law</a:t>
            </a:r>
            <a:endParaRPr lang="en-US" dirty="0"/>
          </a:p>
        </p:txBody>
      </p:sp>
      <p:sp>
        <p:nvSpPr>
          <p:cNvPr id="3" name="Content Placeholder 2"/>
          <p:cNvSpPr>
            <a:spLocks noGrp="1"/>
          </p:cNvSpPr>
          <p:nvPr>
            <p:ph idx="1"/>
          </p:nvPr>
        </p:nvSpPr>
        <p:spPr>
          <a:xfrm>
            <a:off x="0" y="2286000"/>
            <a:ext cx="8229600" cy="4572000"/>
          </a:xfrm>
        </p:spPr>
        <p:txBody>
          <a:bodyPr>
            <a:normAutofit/>
          </a:bodyPr>
          <a:lstStyle/>
          <a:p>
            <a:pPr>
              <a:buNone/>
            </a:pPr>
            <a:r>
              <a:rPr lang="en-US" dirty="0" smtClean="0"/>
              <a:t>The first of Kepler’s laws is also the hardest to derive from the law of gravity (it’s only done in the honors intro physics class at Brown).  </a:t>
            </a:r>
          </a:p>
          <a:p>
            <a:pPr>
              <a:buNone/>
            </a:pPr>
            <a:r>
              <a:rPr lang="en-US" dirty="0" smtClean="0"/>
              <a:t>The law is:</a:t>
            </a:r>
          </a:p>
          <a:p>
            <a:pPr>
              <a:buNone/>
            </a:pPr>
            <a:endParaRPr lang="en-US" dirty="0" smtClean="0"/>
          </a:p>
          <a:p>
            <a:pPr>
              <a:buNone/>
            </a:pPr>
            <a:r>
              <a:rPr lang="en-US" dirty="0" smtClean="0"/>
              <a:t>Law 1:  All (closed) orbits are ellipses, with the center of mass of the system at one of the foci</a:t>
            </a:r>
          </a:p>
          <a:p>
            <a:pPr>
              <a:buNone/>
            </a:pPr>
            <a:endParaRPr lang="en-US" dirty="0" smtClean="0"/>
          </a:p>
          <a:p>
            <a:pPr>
              <a:buNone/>
            </a:pPr>
            <a:endParaRPr lang="en-US" dirty="0"/>
          </a:p>
        </p:txBody>
      </p:sp>
      <p:pic>
        <p:nvPicPr>
          <p:cNvPr id="1027" name="Picture 3"/>
          <p:cNvPicPr>
            <a:picLocks noChangeAspect="1" noChangeArrowheads="1"/>
          </p:cNvPicPr>
          <p:nvPr/>
        </p:nvPicPr>
        <p:blipFill>
          <a:blip r:embed="rId2" cstate="print"/>
          <a:srcRect/>
          <a:stretch>
            <a:fillRect/>
          </a:stretch>
        </p:blipFill>
        <p:spPr bwMode="auto">
          <a:xfrm>
            <a:off x="6781800" y="0"/>
            <a:ext cx="2362200" cy="2329443"/>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8229600" cy="494506"/>
          </a:xfrm>
        </p:spPr>
        <p:txBody>
          <a:bodyPr>
            <a:normAutofit fontScale="90000"/>
          </a:bodyPr>
          <a:lstStyle/>
          <a:p>
            <a:r>
              <a:rPr lang="en-US" dirty="0" smtClean="0"/>
              <a:t>How to make an ellipse</a:t>
            </a:r>
            <a:endParaRPr lang="en-US" dirty="0"/>
          </a:p>
        </p:txBody>
      </p:sp>
      <p:sp>
        <p:nvSpPr>
          <p:cNvPr id="3" name="Content Placeholder 2"/>
          <p:cNvSpPr>
            <a:spLocks noGrp="1"/>
          </p:cNvSpPr>
          <p:nvPr>
            <p:ph idx="1"/>
          </p:nvPr>
        </p:nvSpPr>
        <p:spPr>
          <a:xfrm>
            <a:off x="0" y="685800"/>
            <a:ext cx="4572000" cy="3886200"/>
          </a:xfrm>
        </p:spPr>
        <p:txBody>
          <a:bodyPr>
            <a:normAutofit lnSpcReduction="10000"/>
          </a:bodyPr>
          <a:lstStyle/>
          <a:p>
            <a:pPr>
              <a:buNone/>
            </a:pPr>
            <a:r>
              <a:rPr lang="en-US" dirty="0" smtClean="0"/>
              <a:t>To make an ellipse, you need a piece of string and two fixed points (the foci of the ellipse).  The ellipse  is described by the eccentricity and the major, or semi-major axis.</a:t>
            </a:r>
          </a:p>
        </p:txBody>
      </p:sp>
      <p:pic>
        <p:nvPicPr>
          <p:cNvPr id="5122" name="Picture 2"/>
          <p:cNvPicPr>
            <a:picLocks noChangeAspect="1" noChangeArrowheads="1"/>
          </p:cNvPicPr>
          <p:nvPr/>
        </p:nvPicPr>
        <p:blipFill>
          <a:blip r:embed="rId2" cstate="print"/>
          <a:srcRect/>
          <a:stretch>
            <a:fillRect/>
          </a:stretch>
        </p:blipFill>
        <p:spPr bwMode="auto">
          <a:xfrm>
            <a:off x="4714397" y="1143000"/>
            <a:ext cx="4429603" cy="3088198"/>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cstate="print"/>
          <a:srcRect/>
          <a:stretch>
            <a:fillRect/>
          </a:stretch>
        </p:blipFill>
        <p:spPr bwMode="auto">
          <a:xfrm>
            <a:off x="1600200" y="4252345"/>
            <a:ext cx="6705600" cy="2605655"/>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229600" cy="723106"/>
          </a:xfrm>
        </p:spPr>
        <p:txBody>
          <a:bodyPr>
            <a:normAutofit fontScale="90000"/>
          </a:bodyPr>
          <a:lstStyle/>
          <a:p>
            <a:r>
              <a:rPr lang="en-US" dirty="0" smtClean="0"/>
              <a:t>More magic– Kepler’s second law</a:t>
            </a:r>
            <a:endParaRPr lang="en-US" dirty="0"/>
          </a:p>
        </p:txBody>
      </p:sp>
      <p:sp>
        <p:nvSpPr>
          <p:cNvPr id="3" name="Content Placeholder 2"/>
          <p:cNvSpPr>
            <a:spLocks noGrp="1"/>
          </p:cNvSpPr>
          <p:nvPr>
            <p:ph idx="1"/>
          </p:nvPr>
        </p:nvSpPr>
        <p:spPr>
          <a:xfrm>
            <a:off x="0" y="990600"/>
            <a:ext cx="8229600" cy="4572000"/>
          </a:xfrm>
        </p:spPr>
        <p:txBody>
          <a:bodyPr/>
          <a:lstStyle/>
          <a:p>
            <a:pPr>
              <a:buNone/>
            </a:pPr>
            <a:r>
              <a:rPr lang="en-US" dirty="0" smtClean="0"/>
              <a:t>Kepler’s second law says how objects move in the elliptical orbits.  It’s at first magical</a:t>
            </a:r>
          </a:p>
          <a:p>
            <a:pPr>
              <a:buNone/>
            </a:pPr>
            <a:endParaRPr lang="en-US" dirty="0" smtClean="0"/>
          </a:p>
          <a:p>
            <a:pPr>
              <a:buNone/>
            </a:pPr>
            <a:r>
              <a:rPr lang="en-US" dirty="0" smtClean="0"/>
              <a:t>2</a:t>
            </a:r>
            <a:r>
              <a:rPr lang="en-US" baseline="30000" dirty="0" smtClean="0"/>
              <a:t>nd</a:t>
            </a:r>
            <a:r>
              <a:rPr lang="en-US" dirty="0" smtClean="0"/>
              <a:t> Law:  objects move in their orbits so as to sweep equal areas in equal times.</a:t>
            </a:r>
          </a:p>
          <a:p>
            <a:pPr>
              <a:buNone/>
            </a:pPr>
            <a:endParaRPr lang="en-US" dirty="0" smtClean="0"/>
          </a:p>
          <a:p>
            <a:pPr>
              <a:buNone/>
            </a:pPr>
            <a:r>
              <a:rPr lang="en-US" dirty="0" smtClean="0"/>
              <a:t>What does this mean?</a:t>
            </a:r>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4343400" y="4107869"/>
            <a:ext cx="4800600" cy="3054846"/>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Consequences of Kepler’s second law.</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For this to work, the object has to move faster when it’s close to the Sun and slower when it’s farther.</a:t>
            </a:r>
          </a:p>
          <a:p>
            <a:pPr>
              <a:buNone/>
            </a:pPr>
            <a:r>
              <a:rPr lang="en-US" dirty="0" smtClean="0"/>
              <a:t>(This turns out to be just a consequence of the conservation of angular momentum).</a:t>
            </a:r>
          </a:p>
          <a:p>
            <a:pPr>
              <a:buNone/>
            </a:pPr>
            <a:endParaRPr lang="en-US" dirty="0" smtClean="0"/>
          </a:p>
          <a:p>
            <a:pPr>
              <a:buNone/>
            </a:pPr>
            <a:endParaRPr lang="en-US" dirty="0" smtClean="0"/>
          </a:p>
          <a:p>
            <a:pPr>
              <a:buNone/>
            </a:pPr>
            <a:r>
              <a:rPr lang="en-US" dirty="0" smtClean="0"/>
              <a:t>The second law allows you to describe the motions of planets throughout their orbit</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scaling of the Solar System—</a:t>
            </a:r>
            <a:r>
              <a:rPr lang="en-US" dirty="0" err="1" smtClean="0"/>
              <a:t>Kepler’s</a:t>
            </a:r>
            <a:r>
              <a:rPr lang="en-US" dirty="0" smtClean="0"/>
              <a:t> third law</a:t>
            </a:r>
            <a:endParaRPr lang="en-US" dirty="0"/>
          </a:p>
        </p:txBody>
      </p:sp>
      <p:sp>
        <p:nvSpPr>
          <p:cNvPr id="3" name="Content Placeholder 2"/>
          <p:cNvSpPr>
            <a:spLocks noGrp="1"/>
          </p:cNvSpPr>
          <p:nvPr>
            <p:ph idx="1"/>
          </p:nvPr>
        </p:nvSpPr>
        <p:spPr/>
        <p:txBody>
          <a:bodyPr>
            <a:normAutofit fontScale="92500" lnSpcReduction="10000"/>
          </a:bodyPr>
          <a:lstStyle/>
          <a:p>
            <a:pPr>
              <a:buNone/>
            </a:pPr>
            <a:r>
              <a:rPr lang="en-US" dirty="0" smtClean="0"/>
              <a:t>If the second law describes the motion of planets in their orbit, the third goes further—it relates all the orbits to each other.</a:t>
            </a:r>
          </a:p>
          <a:p>
            <a:pPr>
              <a:buNone/>
            </a:pPr>
            <a:endParaRPr lang="en-US" dirty="0" smtClean="0"/>
          </a:p>
          <a:p>
            <a:pPr>
              <a:buNone/>
            </a:pPr>
            <a:r>
              <a:rPr lang="en-US" dirty="0" smtClean="0"/>
              <a:t>3</a:t>
            </a:r>
            <a:r>
              <a:rPr lang="en-US" baseline="30000" dirty="0" smtClean="0"/>
              <a:t>rd</a:t>
            </a:r>
            <a:r>
              <a:rPr lang="en-US" dirty="0" smtClean="0"/>
              <a:t> Law:  In an orbit, the square of the orbital period is proportional to the cube of the semi-axis.</a:t>
            </a:r>
          </a:p>
          <a:p>
            <a:pPr>
              <a:buNone/>
            </a:pPr>
            <a:endParaRPr lang="en-US" dirty="0" smtClean="0"/>
          </a:p>
          <a:p>
            <a:pPr>
              <a:buNone/>
            </a:pPr>
            <a:r>
              <a:rPr lang="en-US" dirty="0" smtClean="0"/>
              <a:t>How planets move depends on their distance from the Sun.</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2, </a:t>
            </a:r>
            <a:r>
              <a:rPr lang="en-US" dirty="0" err="1" smtClean="0"/>
              <a:t>subactivity</a:t>
            </a:r>
            <a:r>
              <a:rPr lang="en-US" dirty="0" smtClean="0"/>
              <a:t> 1– The inverse square law.</a:t>
            </a:r>
            <a:endParaRPr lang="en-US" dirty="0"/>
          </a:p>
        </p:txBody>
      </p:sp>
      <p:sp>
        <p:nvSpPr>
          <p:cNvPr id="3" name="Content Placeholder 2"/>
          <p:cNvSpPr>
            <a:spLocks noGrp="1"/>
          </p:cNvSpPr>
          <p:nvPr>
            <p:ph idx="1"/>
          </p:nvPr>
        </p:nvSpPr>
        <p:spPr/>
        <p:txBody>
          <a:bodyPr/>
          <a:lstStyle/>
          <a:p>
            <a:pPr>
              <a:buNone/>
            </a:pPr>
            <a:r>
              <a:rPr lang="en-US" dirty="0" smtClean="0"/>
              <a:t>You are all familiar with the concept.  Light sources that are farther away appear fainter.</a:t>
            </a:r>
            <a:endParaRPr lang="en-US" dirty="0"/>
          </a:p>
        </p:txBody>
      </p:sp>
      <p:pic>
        <p:nvPicPr>
          <p:cNvPr id="4" name="lightbulb.mpeg">
            <a:hlinkClick r:id="" action="ppaction://media"/>
          </p:cNvPr>
          <p:cNvPicPr>
            <a:picLocks noRot="1" noChangeAspect="1"/>
          </p:cNvPicPr>
          <p:nvPr>
            <a:videoFile r:link="rId1"/>
          </p:nvPr>
        </p:nvPicPr>
        <p:blipFill>
          <a:blip r:embed="rId3" cstate="print"/>
          <a:stretch>
            <a:fillRect/>
          </a:stretch>
        </p:blipFill>
        <p:spPr>
          <a:xfrm>
            <a:off x="2133600" y="3505200"/>
            <a:ext cx="4471459" cy="3048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Deriving Kepler’s third law from the circular orbit.</a:t>
            </a:r>
            <a:endParaRPr lang="en-US" dirty="0"/>
          </a:p>
        </p:txBody>
      </p:sp>
      <p:sp>
        <p:nvSpPr>
          <p:cNvPr id="3" name="Content Placeholder 2"/>
          <p:cNvSpPr>
            <a:spLocks noGrp="1"/>
          </p:cNvSpPr>
          <p:nvPr>
            <p:ph idx="1"/>
          </p:nvPr>
        </p:nvSpPr>
        <p:spPr/>
        <p:txBody>
          <a:bodyPr>
            <a:normAutofit fontScale="77500" lnSpcReduction="20000"/>
          </a:bodyPr>
          <a:lstStyle/>
          <a:p>
            <a:pPr>
              <a:buNone/>
            </a:pPr>
            <a:r>
              <a:rPr lang="en-US" dirty="0" smtClean="0"/>
              <a:t>The third law (at least for circular orbits) is just a consequence of what we already derived.  </a:t>
            </a:r>
          </a:p>
          <a:p>
            <a:pPr>
              <a:buNone/>
            </a:pPr>
            <a:r>
              <a:rPr lang="en-US" dirty="0" smtClean="0"/>
              <a:t>V</a:t>
            </a:r>
            <a:r>
              <a:rPr lang="en-US" baseline="20000" dirty="0" smtClean="0"/>
              <a:t>2</a:t>
            </a:r>
            <a:r>
              <a:rPr lang="en-US" dirty="0" smtClean="0"/>
              <a:t> = GM/R for a circular orbit;  but the velocity is just </a:t>
            </a:r>
          </a:p>
          <a:p>
            <a:pPr>
              <a:buNone/>
            </a:pPr>
            <a:r>
              <a:rPr lang="en-US" dirty="0" smtClean="0"/>
              <a:t>V = distance traveled/time= 2</a:t>
            </a:r>
            <a:r>
              <a:rPr lang="en-US" dirty="0" smtClean="0">
                <a:latin typeface="Symbol" pitchFamily="18" charset="2"/>
              </a:rPr>
              <a:t>p</a:t>
            </a:r>
            <a:r>
              <a:rPr lang="en-US" dirty="0" smtClean="0"/>
              <a:t>R/P</a:t>
            </a:r>
          </a:p>
          <a:p>
            <a:pPr>
              <a:buNone/>
            </a:pPr>
            <a:r>
              <a:rPr lang="en-US" dirty="0" smtClean="0"/>
              <a:t>(P is the period)</a:t>
            </a:r>
          </a:p>
          <a:p>
            <a:pPr>
              <a:buNone/>
            </a:pPr>
            <a:r>
              <a:rPr lang="en-US" dirty="0" smtClean="0"/>
              <a:t>So  4</a:t>
            </a:r>
            <a:r>
              <a:rPr lang="en-US" dirty="0" smtClean="0">
                <a:latin typeface="Symbol" pitchFamily="18" charset="2"/>
              </a:rPr>
              <a:t>p</a:t>
            </a:r>
            <a:r>
              <a:rPr lang="en-US" baseline="20000" dirty="0" smtClean="0"/>
              <a:t>2</a:t>
            </a:r>
            <a:r>
              <a:rPr lang="en-US" dirty="0" smtClean="0"/>
              <a:t>R</a:t>
            </a:r>
            <a:r>
              <a:rPr lang="en-US" baseline="20000" dirty="0" smtClean="0"/>
              <a:t>2</a:t>
            </a:r>
            <a:r>
              <a:rPr lang="en-US" dirty="0" smtClean="0"/>
              <a:t>/P</a:t>
            </a:r>
            <a:r>
              <a:rPr lang="en-US" baseline="20000" dirty="0" smtClean="0"/>
              <a:t>2</a:t>
            </a:r>
            <a:r>
              <a:rPr lang="en-US" dirty="0" smtClean="0"/>
              <a:t> = GM/R  </a:t>
            </a:r>
          </a:p>
          <a:p>
            <a:pPr>
              <a:buNone/>
            </a:pPr>
            <a:r>
              <a:rPr lang="en-US" dirty="0" smtClean="0"/>
              <a:t>Rearranging:</a:t>
            </a:r>
          </a:p>
          <a:p>
            <a:pPr>
              <a:buNone/>
            </a:pPr>
            <a:r>
              <a:rPr lang="en-US" dirty="0" smtClean="0"/>
              <a:t>P</a:t>
            </a:r>
            <a:r>
              <a:rPr lang="en-US" baseline="20000" dirty="0" smtClean="0"/>
              <a:t>2</a:t>
            </a:r>
            <a:r>
              <a:rPr lang="en-US" dirty="0" smtClean="0"/>
              <a:t> = 4</a:t>
            </a:r>
            <a:r>
              <a:rPr lang="en-US" dirty="0" smtClean="0">
                <a:latin typeface="Symbol" pitchFamily="18" charset="2"/>
              </a:rPr>
              <a:t>p</a:t>
            </a:r>
            <a:r>
              <a:rPr lang="en-US" baseline="20000" dirty="0" smtClean="0"/>
              <a:t>2</a:t>
            </a:r>
            <a:r>
              <a:rPr lang="en-US" dirty="0" smtClean="0"/>
              <a:t>/(GM)   R</a:t>
            </a:r>
            <a:r>
              <a:rPr lang="en-US" baseline="20000" dirty="0" smtClean="0"/>
              <a:t>3</a:t>
            </a:r>
          </a:p>
          <a:p>
            <a:pPr>
              <a:buNone/>
            </a:pPr>
            <a:endParaRPr lang="en-US" dirty="0" smtClean="0"/>
          </a:p>
          <a:p>
            <a:pPr>
              <a:buNone/>
            </a:pPr>
            <a:r>
              <a:rPr lang="en-US" dirty="0" smtClean="0"/>
              <a:t>Very important note—the constant depends on the </a:t>
            </a:r>
            <a:r>
              <a:rPr lang="en-US" dirty="0" err="1" smtClean="0"/>
              <a:t>Mas</a:t>
            </a:r>
            <a:r>
              <a:rPr lang="en-US" dirty="0" smtClean="0"/>
              <a:t> </a:t>
            </a:r>
            <a:r>
              <a:rPr lang="en-US" dirty="0" err="1" smtClean="0"/>
              <a:t>sof</a:t>
            </a:r>
            <a:r>
              <a:rPr lang="en-US" dirty="0" smtClean="0"/>
              <a:t> the thing orbited—for the Sun it’s the mass of the Sun, but for orbits around other objects it’s the mass of the </a:t>
            </a:r>
            <a:r>
              <a:rPr lang="en-US" dirty="0" err="1" smtClean="0"/>
              <a:t>the</a:t>
            </a:r>
            <a:r>
              <a:rPr lang="en-US" dirty="0" smtClean="0"/>
              <a:t> object at the center…</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494506"/>
          </a:xfrm>
        </p:spPr>
        <p:txBody>
          <a:bodyPr>
            <a:normAutofit fontScale="90000"/>
          </a:bodyPr>
          <a:lstStyle/>
          <a:p>
            <a:r>
              <a:rPr lang="en-US" dirty="0" smtClean="0"/>
              <a:t>We can make it simpler…</a:t>
            </a:r>
            <a:endParaRPr lang="en-US" dirty="0"/>
          </a:p>
        </p:txBody>
      </p:sp>
      <p:sp>
        <p:nvSpPr>
          <p:cNvPr id="3" name="Content Placeholder 2"/>
          <p:cNvSpPr>
            <a:spLocks noGrp="1"/>
          </p:cNvSpPr>
          <p:nvPr>
            <p:ph idx="1"/>
          </p:nvPr>
        </p:nvSpPr>
        <p:spPr>
          <a:xfrm>
            <a:off x="0" y="838200"/>
            <a:ext cx="9144000" cy="6019800"/>
          </a:xfrm>
        </p:spPr>
        <p:txBody>
          <a:bodyPr>
            <a:normAutofit fontScale="85000" lnSpcReduction="20000"/>
          </a:bodyPr>
          <a:lstStyle/>
          <a:p>
            <a:pPr>
              <a:buNone/>
            </a:pPr>
            <a:r>
              <a:rPr lang="en-US" dirty="0" smtClean="0"/>
              <a:t>The constant is messy, can we pick units in which it is simpler?</a:t>
            </a:r>
          </a:p>
          <a:p>
            <a:pPr>
              <a:buNone/>
            </a:pPr>
            <a:r>
              <a:rPr lang="en-US" dirty="0" smtClean="0"/>
              <a:t>Pick P to be in years, and R in astronomical units.  For the Earth, P=1,R=1.  What is the constant in these units?</a:t>
            </a:r>
          </a:p>
          <a:p>
            <a:pPr>
              <a:buNone/>
            </a:pPr>
            <a:r>
              <a:rPr lang="en-US" dirty="0" smtClean="0"/>
              <a:t>1!</a:t>
            </a:r>
          </a:p>
          <a:p>
            <a:pPr>
              <a:buNone/>
            </a:pPr>
            <a:r>
              <a:rPr lang="en-US" dirty="0" smtClean="0"/>
              <a:t>In these units:</a:t>
            </a:r>
          </a:p>
          <a:p>
            <a:pPr>
              <a:buNone/>
            </a:pPr>
            <a:endParaRPr lang="en-US" dirty="0" smtClean="0"/>
          </a:p>
          <a:p>
            <a:pPr>
              <a:buNone/>
            </a:pPr>
            <a:r>
              <a:rPr lang="en-US" dirty="0" smtClean="0"/>
              <a:t>P</a:t>
            </a:r>
            <a:r>
              <a:rPr lang="en-US" baseline="20000" dirty="0" smtClean="0"/>
              <a:t>2</a:t>
            </a:r>
            <a:r>
              <a:rPr lang="en-US" dirty="0" smtClean="0"/>
              <a:t> = R</a:t>
            </a:r>
            <a:r>
              <a:rPr lang="en-US" baseline="20000" dirty="0" smtClean="0"/>
              <a:t>3</a:t>
            </a:r>
            <a:r>
              <a:rPr lang="en-US" dirty="0" smtClean="0"/>
              <a:t>/M</a:t>
            </a:r>
          </a:p>
          <a:p>
            <a:pPr>
              <a:buNone/>
            </a:pPr>
            <a:endParaRPr lang="en-US" dirty="0" smtClean="0"/>
          </a:p>
          <a:p>
            <a:pPr>
              <a:buNone/>
            </a:pPr>
            <a:r>
              <a:rPr lang="en-US" dirty="0" smtClean="0"/>
              <a:t>(M is in units of the mass of the Sun!)</a:t>
            </a:r>
          </a:p>
          <a:p>
            <a:pPr>
              <a:buNone/>
            </a:pPr>
            <a:endParaRPr lang="en-US" dirty="0" smtClean="0"/>
          </a:p>
          <a:p>
            <a:pPr>
              <a:buNone/>
            </a:pPr>
            <a:endParaRPr lang="en-US" dirty="0" smtClean="0"/>
          </a:p>
          <a:p>
            <a:pPr>
              <a:buNone/>
            </a:pPr>
            <a:r>
              <a:rPr lang="en-US" dirty="0" smtClean="0"/>
              <a:t>Rather than deriving the relations—have the students experience them via the simulation….</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Activity 3, </a:t>
            </a:r>
            <a:r>
              <a:rPr lang="en-US" dirty="0" err="1" smtClean="0"/>
              <a:t>subactivity</a:t>
            </a:r>
            <a:r>
              <a:rPr lang="en-US" dirty="0" smtClean="0"/>
              <a:t> 3—No escape:  black holes (HS only)</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Now that we’ve gotten a feel for Kepler’s laws and the escape velocity, let’s apply them to something much more exotic than the solar system– black holes!</a:t>
            </a:r>
          </a:p>
          <a:p>
            <a:pPr>
              <a:buNone/>
            </a:pPr>
            <a:endParaRPr lang="en-US" dirty="0" smtClean="0"/>
          </a:p>
          <a:p>
            <a:pPr>
              <a:buNone/>
            </a:pPr>
            <a:r>
              <a:rPr lang="en-US" dirty="0" smtClean="0"/>
              <a:t>We’ll see, that only a small extension of what we already did will allow us to learn of the event horizon, and to determine the mass of the giant black hole in the center of the Milky Way.</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Speed of light</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The one concept we do need to understand black holes is that there’s a cosmic speed limit.  The speed of light (in a vacuum) is as fast as anything can move (this is one of the key underpinnings of Einstein’s theory of special relativity, which is experimentally verified every day in particle colliders).</a:t>
            </a:r>
          </a:p>
          <a:p>
            <a:pPr>
              <a:buNone/>
            </a:pPr>
            <a:r>
              <a:rPr lang="en-US" dirty="0" smtClean="0"/>
              <a:t>Light travels extremely fast (300,000 km/s),</a:t>
            </a:r>
          </a:p>
          <a:p>
            <a:pPr>
              <a:buNone/>
            </a:pPr>
            <a:r>
              <a:rPr lang="en-US" dirty="0" smtClean="0"/>
              <a:t>But space is big.</a:t>
            </a:r>
          </a:p>
          <a:p>
            <a:pPr>
              <a:buNone/>
            </a:pPr>
            <a:endParaRPr lang="en-US" dirty="0" smtClean="0"/>
          </a:p>
          <a:p>
            <a:pPr>
              <a:buNone/>
            </a:pP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Aside– telescopes as time machines.</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Because space is so big, when we look at distant objects, we see into the past.  Not our own past, but no matter.</a:t>
            </a:r>
          </a:p>
          <a:p>
            <a:pPr>
              <a:buNone/>
            </a:pPr>
            <a:endParaRPr lang="en-US" dirty="0" smtClean="0"/>
          </a:p>
          <a:p>
            <a:pPr>
              <a:buNone/>
            </a:pPr>
            <a:r>
              <a:rPr lang="en-US" dirty="0" smtClean="0"/>
              <a:t>This is extremely important for </a:t>
            </a:r>
            <a:r>
              <a:rPr lang="en-US" dirty="0" err="1" smtClean="0"/>
              <a:t>undersanding</a:t>
            </a:r>
            <a:r>
              <a:rPr lang="en-US" dirty="0" smtClean="0"/>
              <a:t> cosmology.  It allows us to look into the past of the Universe and study how it evolves! </a:t>
            </a:r>
          </a:p>
          <a:p>
            <a:pPr>
              <a:buNone/>
            </a:pPr>
            <a:r>
              <a:rPr lang="en-US" dirty="0" smtClean="0"/>
              <a:t>Without this time machine, we would not have as much confidence in the big bang model.  But with it, we can show that the Universe in the past was really smaller, hotter, and denser!</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limit of escape velocities—the event horizon</a:t>
            </a:r>
            <a:endParaRPr lang="en-US" dirty="0"/>
          </a:p>
        </p:txBody>
      </p:sp>
      <p:sp>
        <p:nvSpPr>
          <p:cNvPr id="3" name="Content Placeholder 2"/>
          <p:cNvSpPr>
            <a:spLocks noGrp="1"/>
          </p:cNvSpPr>
          <p:nvPr>
            <p:ph idx="1"/>
          </p:nvPr>
        </p:nvSpPr>
        <p:spPr>
          <a:xfrm>
            <a:off x="457200" y="1882808"/>
            <a:ext cx="4495800" cy="4572000"/>
          </a:xfrm>
        </p:spPr>
        <p:txBody>
          <a:bodyPr>
            <a:normAutofit fontScale="77500" lnSpcReduction="20000"/>
          </a:bodyPr>
          <a:lstStyle/>
          <a:p>
            <a:pPr>
              <a:buNone/>
            </a:pPr>
            <a:r>
              <a:rPr lang="en-US" dirty="0" smtClean="0"/>
              <a:t>O.k., now we can combine the escape velocity and the speed of light.  Let’s leave the mass fixed, and make things smaller--- then the escape velocity grows, until at some radius:</a:t>
            </a:r>
          </a:p>
          <a:p>
            <a:pPr>
              <a:buNone/>
            </a:pPr>
            <a:endParaRPr lang="en-US" dirty="0" smtClean="0"/>
          </a:p>
          <a:p>
            <a:pPr>
              <a:buNone/>
            </a:pPr>
            <a:r>
              <a:rPr lang="en-US" dirty="0" smtClean="0"/>
              <a:t>c</a:t>
            </a:r>
            <a:r>
              <a:rPr lang="en-US" baseline="18000" dirty="0" smtClean="0"/>
              <a:t>2</a:t>
            </a:r>
            <a:r>
              <a:rPr lang="en-US" dirty="0" smtClean="0"/>
              <a:t> = 2GM/R– or</a:t>
            </a:r>
          </a:p>
          <a:p>
            <a:pPr>
              <a:buNone/>
            </a:pPr>
            <a:r>
              <a:rPr lang="en-US" dirty="0" smtClean="0"/>
              <a:t>R = 2GM/c</a:t>
            </a:r>
            <a:r>
              <a:rPr lang="en-US" baseline="18000" dirty="0" smtClean="0"/>
              <a:t>2</a:t>
            </a:r>
          </a:p>
          <a:p>
            <a:pPr>
              <a:buNone/>
            </a:pPr>
            <a:r>
              <a:rPr lang="en-US" dirty="0" smtClean="0"/>
              <a:t>This defines the event horizon.  c is a big number, so R is small.</a:t>
            </a:r>
          </a:p>
        </p:txBody>
      </p:sp>
      <p:pic>
        <p:nvPicPr>
          <p:cNvPr id="8194" name="Picture 2"/>
          <p:cNvPicPr>
            <a:picLocks noChangeAspect="1" noChangeArrowheads="1"/>
          </p:cNvPicPr>
          <p:nvPr/>
        </p:nvPicPr>
        <p:blipFill>
          <a:blip r:embed="rId2" cstate="print"/>
          <a:srcRect/>
          <a:stretch>
            <a:fillRect/>
          </a:stretch>
        </p:blipFill>
        <p:spPr bwMode="auto">
          <a:xfrm>
            <a:off x="5791200" y="1594270"/>
            <a:ext cx="3352800" cy="2837486"/>
          </a:xfrm>
          <a:prstGeom prst="rect">
            <a:avLst/>
          </a:prstGeom>
          <a:noFill/>
          <a:ln w="9525">
            <a:noFill/>
            <a:miter lim="800000"/>
            <a:headEnd/>
            <a:tailEnd/>
          </a:ln>
          <a:effectLst/>
        </p:spPr>
      </p:pic>
      <p:pic>
        <p:nvPicPr>
          <p:cNvPr id="8195" name="Picture 3"/>
          <p:cNvPicPr>
            <a:picLocks noChangeAspect="1" noChangeArrowheads="1"/>
          </p:cNvPicPr>
          <p:nvPr/>
        </p:nvPicPr>
        <p:blipFill>
          <a:blip r:embed="rId3" cstate="print"/>
          <a:srcRect/>
          <a:stretch>
            <a:fillRect/>
          </a:stretch>
        </p:blipFill>
        <p:spPr bwMode="auto">
          <a:xfrm>
            <a:off x="5793922" y="4356608"/>
            <a:ext cx="3350078" cy="2501392"/>
          </a:xfrm>
          <a:prstGeom prst="rect">
            <a:avLst/>
          </a:prstGeom>
          <a:noFill/>
          <a:ln w="9525">
            <a:noFill/>
            <a:miter lim="800000"/>
            <a:headEnd/>
            <a:tailEnd/>
          </a:ln>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 black hole is black</a:t>
            </a:r>
            <a:endParaRPr lang="en-US" dirty="0"/>
          </a:p>
        </p:txBody>
      </p:sp>
      <p:sp>
        <p:nvSpPr>
          <p:cNvPr id="3" name="Content Placeholder 2"/>
          <p:cNvSpPr>
            <a:spLocks noGrp="1"/>
          </p:cNvSpPr>
          <p:nvPr>
            <p:ph idx="1"/>
          </p:nvPr>
        </p:nvSpPr>
        <p:spPr>
          <a:xfrm>
            <a:off x="76200" y="1295400"/>
            <a:ext cx="8229600" cy="4572000"/>
          </a:xfrm>
        </p:spPr>
        <p:txBody>
          <a:bodyPr/>
          <a:lstStyle/>
          <a:p>
            <a:pPr>
              <a:buNone/>
            </a:pPr>
            <a:r>
              <a:rPr lang="en-US" dirty="0" smtClean="0"/>
              <a:t>Because nothing can have a velocity greater than c, once something drops inside the event horizon, it can’t ever escape.  Not even light can escape—it’s a one way trip.</a:t>
            </a:r>
            <a:endParaRPr lang="en-US" dirty="0"/>
          </a:p>
        </p:txBody>
      </p:sp>
      <p:pic>
        <p:nvPicPr>
          <p:cNvPr id="10242" name="Picture 2"/>
          <p:cNvPicPr>
            <a:picLocks noChangeAspect="1" noChangeArrowheads="1"/>
          </p:cNvPicPr>
          <p:nvPr/>
        </p:nvPicPr>
        <p:blipFill>
          <a:blip r:embed="rId2" cstate="print"/>
          <a:srcRect/>
          <a:stretch>
            <a:fillRect/>
          </a:stretch>
        </p:blipFill>
        <p:spPr bwMode="auto">
          <a:xfrm>
            <a:off x="4494779" y="3352800"/>
            <a:ext cx="4649221" cy="4013200"/>
          </a:xfrm>
          <a:prstGeom prst="rect">
            <a:avLst/>
          </a:prstGeom>
          <a:noFill/>
          <a:ln w="9525">
            <a:noFill/>
            <a:miter lim="800000"/>
            <a:headEnd/>
            <a:tailEnd/>
          </a:ln>
          <a:effectLst/>
        </p:spPr>
      </p:pic>
      <p:sp>
        <p:nvSpPr>
          <p:cNvPr id="5" name="TextBox 4"/>
          <p:cNvSpPr txBox="1"/>
          <p:nvPr/>
        </p:nvSpPr>
        <p:spPr>
          <a:xfrm>
            <a:off x="381000" y="3962400"/>
            <a:ext cx="3733800" cy="2862322"/>
          </a:xfrm>
          <a:prstGeom prst="rect">
            <a:avLst/>
          </a:prstGeom>
          <a:noFill/>
        </p:spPr>
        <p:txBody>
          <a:bodyPr wrap="square" rtlCol="0">
            <a:spAutoFit/>
          </a:bodyPr>
          <a:lstStyle/>
          <a:p>
            <a:r>
              <a:rPr lang="en-US" dirty="0" smtClean="0"/>
              <a:t>Matter falling in is forced to move ever inwards, towards the central singularity—where the density is so great that we do not yet have a physical theory that we know works.</a:t>
            </a:r>
          </a:p>
          <a:p>
            <a:endParaRPr lang="en-US" dirty="0" smtClean="0"/>
          </a:p>
          <a:p>
            <a:r>
              <a:rPr lang="en-US" dirty="0" smtClean="0"/>
              <a:t>The radius of the event horizon is called the Schwarzschild radius.</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Black holes:  maligned?</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Black holes are usually portrayed as dangerous and sinister, sucking matter into them.  </a:t>
            </a:r>
          </a:p>
          <a:p>
            <a:pPr>
              <a:buNone/>
            </a:pPr>
            <a:r>
              <a:rPr lang="en-US" dirty="0" smtClean="0"/>
              <a:t>The truth is not like that.  Away from the event horizon, the effect of a black hole is just like that of any other object of the same mass</a:t>
            </a:r>
          </a:p>
          <a:p>
            <a:pPr>
              <a:buNone/>
            </a:pPr>
            <a:r>
              <a:rPr lang="en-US" dirty="0" smtClean="0"/>
              <a:t>“Gravity doesn’t care what the mass is”.</a:t>
            </a:r>
          </a:p>
          <a:p>
            <a:pPr>
              <a:buNone/>
            </a:pPr>
            <a:r>
              <a:rPr lang="en-US" dirty="0" smtClean="0"/>
              <a:t>You can have stable orbits around black holes just like anything else…</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Orbits around a black hole</a:t>
            </a:r>
            <a:endParaRPr lang="en-US" dirty="0"/>
          </a:p>
        </p:txBody>
      </p:sp>
      <p:sp>
        <p:nvSpPr>
          <p:cNvPr id="3" name="Content Placeholder 2"/>
          <p:cNvSpPr>
            <a:spLocks noGrp="1"/>
          </p:cNvSpPr>
          <p:nvPr>
            <p:ph idx="1"/>
          </p:nvPr>
        </p:nvSpPr>
        <p:spPr>
          <a:xfrm>
            <a:off x="0" y="1882808"/>
            <a:ext cx="9144000" cy="4572000"/>
          </a:xfrm>
        </p:spPr>
        <p:txBody>
          <a:bodyPr>
            <a:normAutofit/>
          </a:bodyPr>
          <a:lstStyle/>
          <a:p>
            <a:pPr>
              <a:buNone/>
            </a:pPr>
            <a:r>
              <a:rPr lang="en-US" dirty="0" smtClean="0"/>
              <a:t>Kepler’s laws are just as valid for orbits around black holes (at least for radii significantly bigger than the event horizon).</a:t>
            </a:r>
          </a:p>
          <a:p>
            <a:pPr>
              <a:buNone/>
            </a:pPr>
            <a:endParaRPr lang="en-US" dirty="0" smtClean="0"/>
          </a:p>
          <a:p>
            <a:pPr>
              <a:buNone/>
            </a:pPr>
            <a:endParaRPr lang="en-US" dirty="0" smtClean="0"/>
          </a:p>
          <a:p>
            <a:pPr>
              <a:buNone/>
            </a:pPr>
            <a:r>
              <a:rPr lang="en-US" dirty="0" smtClean="0"/>
              <a:t>P</a:t>
            </a:r>
            <a:r>
              <a:rPr lang="en-US" baseline="18000" dirty="0" smtClean="0"/>
              <a:t>2</a:t>
            </a:r>
            <a:r>
              <a:rPr lang="en-US" dirty="0" smtClean="0"/>
              <a:t> = R</a:t>
            </a:r>
            <a:r>
              <a:rPr lang="en-US" baseline="18000" dirty="0" smtClean="0"/>
              <a:t>3</a:t>
            </a:r>
            <a:r>
              <a:rPr lang="en-US" dirty="0" smtClean="0"/>
              <a:t>/M</a:t>
            </a:r>
          </a:p>
          <a:p>
            <a:pPr>
              <a:buNone/>
            </a:pPr>
            <a:r>
              <a:rPr lang="en-US" dirty="0" smtClean="0"/>
              <a:t>(P is the period in years, R is the semi-major axis in AU, and M is the mass in solar masses)</a:t>
            </a: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418306"/>
          </a:xfrm>
        </p:spPr>
        <p:txBody>
          <a:bodyPr>
            <a:normAutofit fontScale="90000"/>
          </a:bodyPr>
          <a:lstStyle/>
          <a:p>
            <a:r>
              <a:rPr lang="en-US" sz="3200" dirty="0" smtClean="0"/>
              <a:t>Practical example—what’s hiding in the galactic center?</a:t>
            </a:r>
            <a:endParaRPr lang="en-US" sz="3200" dirty="0"/>
          </a:p>
        </p:txBody>
      </p:sp>
      <p:pic>
        <p:nvPicPr>
          <p:cNvPr id="1026" name="Picture 2" descr="C:\Users\idellant\Desktop\RITES course\Chandra_image_of_Sgr_A.jpg"/>
          <p:cNvPicPr>
            <a:picLocks noGrp="1" noChangeAspect="1" noChangeArrowheads="1"/>
          </p:cNvPicPr>
          <p:nvPr>
            <p:ph idx="1"/>
          </p:nvPr>
        </p:nvPicPr>
        <p:blipFill>
          <a:blip r:embed="rId2" cstate="print"/>
          <a:srcRect/>
          <a:stretch>
            <a:fillRect/>
          </a:stretch>
        </p:blipFill>
        <p:spPr bwMode="auto">
          <a:xfrm>
            <a:off x="4004684" y="2841625"/>
            <a:ext cx="5139316" cy="4016375"/>
          </a:xfrm>
          <a:prstGeom prst="rect">
            <a:avLst/>
          </a:prstGeom>
          <a:noFill/>
        </p:spPr>
      </p:pic>
      <p:sp>
        <p:nvSpPr>
          <p:cNvPr id="5" name="TextBox 4"/>
          <p:cNvSpPr txBox="1"/>
          <p:nvPr/>
        </p:nvSpPr>
        <p:spPr>
          <a:xfrm>
            <a:off x="0" y="990600"/>
            <a:ext cx="9144000" cy="1200329"/>
          </a:xfrm>
          <a:prstGeom prst="rect">
            <a:avLst/>
          </a:prstGeom>
          <a:noFill/>
        </p:spPr>
        <p:txBody>
          <a:bodyPr wrap="square" rtlCol="0">
            <a:spAutoFit/>
          </a:bodyPr>
          <a:lstStyle/>
          <a:p>
            <a:r>
              <a:rPr lang="en-US" dirty="0" smtClean="0"/>
              <a:t>The central region of our galaxy is hidden from our view by all the dust and gas in the galaxy (we are looking down the plane of the disk).  But in the infrared or X-rays, the central region can be revealed.  In the center is a very bright X-ray source, and lots and lots of stars.</a:t>
            </a:r>
            <a:endParaRPr lang="en-US" dirty="0"/>
          </a:p>
        </p:txBody>
      </p:sp>
      <p:sp>
        <p:nvSpPr>
          <p:cNvPr id="6" name="TextBox 5"/>
          <p:cNvSpPr txBox="1"/>
          <p:nvPr/>
        </p:nvSpPr>
        <p:spPr>
          <a:xfrm>
            <a:off x="4953000" y="2514600"/>
            <a:ext cx="3505200" cy="646331"/>
          </a:xfrm>
          <a:prstGeom prst="rect">
            <a:avLst/>
          </a:prstGeom>
          <a:noFill/>
        </p:spPr>
        <p:txBody>
          <a:bodyPr wrap="square" rtlCol="0">
            <a:spAutoFit/>
          </a:bodyPr>
          <a:lstStyle/>
          <a:p>
            <a:r>
              <a:rPr lang="en-US" dirty="0" smtClean="0"/>
              <a:t>Chandra image of the center of the Milky Way</a:t>
            </a:r>
            <a:endParaRPr lang="en-US" dirty="0"/>
          </a:p>
        </p:txBody>
      </p:sp>
      <p:sp>
        <p:nvSpPr>
          <p:cNvPr id="7" name="TextBox 6"/>
          <p:cNvSpPr txBox="1"/>
          <p:nvPr/>
        </p:nvSpPr>
        <p:spPr>
          <a:xfrm>
            <a:off x="381000" y="2667000"/>
            <a:ext cx="3276600" cy="923330"/>
          </a:xfrm>
          <a:prstGeom prst="rect">
            <a:avLst/>
          </a:prstGeom>
          <a:noFill/>
        </p:spPr>
        <p:txBody>
          <a:bodyPr wrap="square" rtlCol="0">
            <a:spAutoFit/>
          </a:bodyPr>
          <a:lstStyle/>
          <a:p>
            <a:r>
              <a:rPr lang="en-US" dirty="0" smtClean="0"/>
              <a:t>For years, astronomers have been studying the central region in the infrared.</a:t>
            </a:r>
            <a:endParaRPr lang="en-US" dirty="0"/>
          </a:p>
        </p:txBody>
      </p:sp>
      <p:pic>
        <p:nvPicPr>
          <p:cNvPr id="1027" name="Picture 3" descr="C:\Users\idellant\Desktop\RITES course\gccolour_small.jpg"/>
          <p:cNvPicPr>
            <a:picLocks noChangeAspect="1" noChangeArrowheads="1"/>
          </p:cNvPicPr>
          <p:nvPr/>
        </p:nvPicPr>
        <p:blipFill>
          <a:blip r:embed="rId3" cstate="print"/>
          <a:srcRect/>
          <a:stretch>
            <a:fillRect/>
          </a:stretch>
        </p:blipFill>
        <p:spPr bwMode="auto">
          <a:xfrm>
            <a:off x="609600" y="3723132"/>
            <a:ext cx="3073400" cy="3134868"/>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494506"/>
          </a:xfrm>
        </p:spPr>
        <p:txBody>
          <a:bodyPr>
            <a:normAutofit fontScale="90000"/>
          </a:bodyPr>
          <a:lstStyle/>
          <a:p>
            <a:r>
              <a:rPr lang="en-US" dirty="0" smtClean="0"/>
              <a:t>How light spreads</a:t>
            </a:r>
            <a:endParaRPr lang="en-US"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3308865" y="2971800"/>
            <a:ext cx="5835135" cy="3886200"/>
          </a:xfrm>
          <a:prstGeom prst="rect">
            <a:avLst/>
          </a:prstGeom>
          <a:noFill/>
          <a:ln w="9525">
            <a:noFill/>
            <a:miter lim="800000"/>
            <a:headEnd/>
            <a:tailEnd/>
          </a:ln>
        </p:spPr>
      </p:pic>
      <p:sp>
        <p:nvSpPr>
          <p:cNvPr id="5" name="TextBox 4"/>
          <p:cNvSpPr txBox="1"/>
          <p:nvPr/>
        </p:nvSpPr>
        <p:spPr>
          <a:xfrm>
            <a:off x="304800" y="609600"/>
            <a:ext cx="8382000" cy="2215991"/>
          </a:xfrm>
          <a:prstGeom prst="rect">
            <a:avLst/>
          </a:prstGeom>
          <a:noFill/>
        </p:spPr>
        <p:txBody>
          <a:bodyPr wrap="square" rtlCol="0">
            <a:spAutoFit/>
          </a:bodyPr>
          <a:lstStyle/>
          <a:p>
            <a:r>
              <a:rPr lang="en-US" dirty="0" smtClean="0"/>
              <a:t>Light from a source that emits in all directions (</a:t>
            </a:r>
            <a:r>
              <a:rPr lang="en-US" dirty="0" err="1" smtClean="0"/>
              <a:t>isotropically</a:t>
            </a:r>
            <a:r>
              <a:rPr lang="en-US" dirty="0" smtClean="0"/>
              <a:t>)  spreads out uniformly.  At any given point in time, it covers a sphere whose radius increases with time (it’s increasing at the speed of light).  That same light therefore is spread out over a larger area. </a:t>
            </a:r>
          </a:p>
          <a:p>
            <a:endParaRPr lang="en-US" dirty="0" smtClean="0"/>
          </a:p>
          <a:p>
            <a:r>
              <a:rPr lang="en-US" dirty="0" smtClean="0"/>
              <a:t>The surface area of a sphere is Area=4</a:t>
            </a:r>
            <a:r>
              <a:rPr lang="en-US" dirty="0" smtClean="0">
                <a:latin typeface="Symbol" pitchFamily="18" charset="2"/>
              </a:rPr>
              <a:t>p</a:t>
            </a:r>
            <a:r>
              <a:rPr lang="en-US" dirty="0" smtClean="0"/>
              <a:t>r</a:t>
            </a:r>
            <a:r>
              <a:rPr lang="en-US" baseline="26000" dirty="0" smtClean="0"/>
              <a:t>2</a:t>
            </a:r>
          </a:p>
          <a:p>
            <a:endParaRPr lang="en-US" baseline="26000" dirty="0" smtClean="0"/>
          </a:p>
          <a:p>
            <a:r>
              <a:rPr lang="en-US" dirty="0" smtClean="0"/>
              <a:t>Therefore, the energy per area falls b y the same factor</a:t>
            </a:r>
            <a:endParaRPr lang="en-US" dirty="0"/>
          </a:p>
        </p:txBody>
      </p:sp>
      <p:sp>
        <p:nvSpPr>
          <p:cNvPr id="6" name="TextBox 5"/>
          <p:cNvSpPr txBox="1"/>
          <p:nvPr/>
        </p:nvSpPr>
        <p:spPr>
          <a:xfrm>
            <a:off x="381000" y="3276600"/>
            <a:ext cx="2743200" cy="1754326"/>
          </a:xfrm>
          <a:prstGeom prst="rect">
            <a:avLst/>
          </a:prstGeom>
          <a:noFill/>
        </p:spPr>
        <p:txBody>
          <a:bodyPr wrap="square" rtlCol="0">
            <a:spAutoFit/>
          </a:bodyPr>
          <a:lstStyle/>
          <a:p>
            <a:r>
              <a:rPr lang="en-US" dirty="0" smtClean="0"/>
              <a:t>Each unit of area has less light passing through it when it is further from the source than when it is closer to the source.</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646906"/>
          </a:xfrm>
        </p:spPr>
        <p:txBody>
          <a:bodyPr>
            <a:normAutofit/>
          </a:bodyPr>
          <a:lstStyle/>
          <a:p>
            <a:r>
              <a:rPr lang="en-US" sz="3600" dirty="0" smtClean="0"/>
              <a:t>In the galactic center—the data</a:t>
            </a:r>
            <a:endParaRPr lang="en-US" sz="3600" dirty="0"/>
          </a:p>
        </p:txBody>
      </p:sp>
      <p:sp>
        <p:nvSpPr>
          <p:cNvPr id="3" name="Content Placeholder 2"/>
          <p:cNvSpPr>
            <a:spLocks noGrp="1"/>
          </p:cNvSpPr>
          <p:nvPr>
            <p:ph idx="1"/>
          </p:nvPr>
        </p:nvSpPr>
        <p:spPr>
          <a:xfrm>
            <a:off x="152400" y="914400"/>
            <a:ext cx="8229600" cy="4572000"/>
          </a:xfrm>
        </p:spPr>
        <p:txBody>
          <a:bodyPr/>
          <a:lstStyle/>
          <a:p>
            <a:pPr>
              <a:buNone/>
            </a:pPr>
            <a:r>
              <a:rPr lang="en-US" dirty="0" smtClean="0"/>
              <a:t>The galactic center is a dynamic place—the stars move!</a:t>
            </a:r>
            <a:endParaRPr lang="en-US" dirty="0"/>
          </a:p>
        </p:txBody>
      </p:sp>
      <p:pic>
        <p:nvPicPr>
          <p:cNvPr id="2050" name="Picture 2" descr="C:\Users\idellant\Desktop\RITES course\2008orbits_animfull.gif"/>
          <p:cNvPicPr>
            <a:picLocks noChangeAspect="1" noChangeArrowheads="1" noCrop="1"/>
          </p:cNvPicPr>
          <p:nvPr/>
        </p:nvPicPr>
        <p:blipFill>
          <a:blip r:embed="rId2" cstate="print"/>
          <a:srcRect/>
          <a:stretch>
            <a:fillRect/>
          </a:stretch>
        </p:blipFill>
        <p:spPr bwMode="auto">
          <a:xfrm>
            <a:off x="4114800" y="2019300"/>
            <a:ext cx="4762500" cy="4762500"/>
          </a:xfrm>
          <a:prstGeom prst="rect">
            <a:avLst/>
          </a:prstGeom>
          <a:noFill/>
        </p:spPr>
      </p:pic>
      <p:sp>
        <p:nvSpPr>
          <p:cNvPr id="5" name="TextBox 4"/>
          <p:cNvSpPr txBox="1"/>
          <p:nvPr/>
        </p:nvSpPr>
        <p:spPr>
          <a:xfrm>
            <a:off x="381000" y="2743200"/>
            <a:ext cx="2895600" cy="1200329"/>
          </a:xfrm>
          <a:prstGeom prst="rect">
            <a:avLst/>
          </a:prstGeom>
          <a:noFill/>
        </p:spPr>
        <p:txBody>
          <a:bodyPr wrap="square" rtlCol="0">
            <a:spAutoFit/>
          </a:bodyPr>
          <a:lstStyle/>
          <a:p>
            <a:r>
              <a:rPr lang="en-US" dirty="0" smtClean="0"/>
              <a:t>As they move, they appear to orbit around a central, dark point.</a:t>
            </a:r>
          </a:p>
          <a:p>
            <a:endParaRPr lang="en-US"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494506"/>
          </a:xfrm>
        </p:spPr>
        <p:txBody>
          <a:bodyPr>
            <a:normAutofit fontScale="90000"/>
          </a:bodyPr>
          <a:lstStyle/>
          <a:p>
            <a:r>
              <a:rPr lang="en-US" dirty="0" smtClean="0"/>
              <a:t>The orbits of the stars.</a:t>
            </a:r>
            <a:endParaRPr lang="en-US" dirty="0"/>
          </a:p>
        </p:txBody>
      </p:sp>
      <p:sp>
        <p:nvSpPr>
          <p:cNvPr id="3" name="Content Placeholder 2"/>
          <p:cNvSpPr>
            <a:spLocks noGrp="1"/>
          </p:cNvSpPr>
          <p:nvPr>
            <p:ph idx="1"/>
          </p:nvPr>
        </p:nvSpPr>
        <p:spPr>
          <a:xfrm>
            <a:off x="0" y="609600"/>
            <a:ext cx="8229600" cy="1600200"/>
          </a:xfrm>
        </p:spPr>
        <p:txBody>
          <a:bodyPr/>
          <a:lstStyle/>
          <a:p>
            <a:pPr>
              <a:buNone/>
            </a:pPr>
            <a:r>
              <a:rPr lang="en-US" dirty="0" smtClean="0"/>
              <a:t>The stars have orbits that have periods measured in years.</a:t>
            </a:r>
            <a:endParaRPr lang="en-US" dirty="0"/>
          </a:p>
        </p:txBody>
      </p:sp>
      <p:pic>
        <p:nvPicPr>
          <p:cNvPr id="4" name="Picture 3" descr="2008orbits_img_hires.jpg"/>
          <p:cNvPicPr>
            <a:picLocks noChangeAspect="1"/>
          </p:cNvPicPr>
          <p:nvPr/>
        </p:nvPicPr>
        <p:blipFill>
          <a:blip r:embed="rId2" cstate="print"/>
          <a:stretch>
            <a:fillRect/>
          </a:stretch>
        </p:blipFill>
        <p:spPr>
          <a:xfrm>
            <a:off x="4267200" y="2133600"/>
            <a:ext cx="4724400" cy="4724400"/>
          </a:xfrm>
          <a:prstGeom prst="rect">
            <a:avLst/>
          </a:prstGeom>
        </p:spPr>
      </p:pic>
      <p:pic>
        <p:nvPicPr>
          <p:cNvPr id="5" name="Picture 4" descr="orbits3d_small.gif"/>
          <p:cNvPicPr>
            <a:picLocks noChangeAspect="1"/>
          </p:cNvPicPr>
          <p:nvPr/>
        </p:nvPicPr>
        <p:blipFill>
          <a:blip r:embed="rId3" cstate="print"/>
          <a:stretch>
            <a:fillRect/>
          </a:stretch>
        </p:blipFill>
        <p:spPr>
          <a:xfrm>
            <a:off x="685800" y="2438400"/>
            <a:ext cx="2495550" cy="1996440"/>
          </a:xfrm>
          <a:prstGeom prst="rect">
            <a:avLst/>
          </a:prstGeom>
        </p:spPr>
      </p:pic>
      <p:sp>
        <p:nvSpPr>
          <p:cNvPr id="6" name="TextBox 5"/>
          <p:cNvSpPr txBox="1"/>
          <p:nvPr/>
        </p:nvSpPr>
        <p:spPr>
          <a:xfrm>
            <a:off x="304800" y="4953000"/>
            <a:ext cx="3352800" cy="923330"/>
          </a:xfrm>
          <a:prstGeom prst="rect">
            <a:avLst/>
          </a:prstGeom>
          <a:noFill/>
        </p:spPr>
        <p:txBody>
          <a:bodyPr wrap="square" rtlCol="0">
            <a:spAutoFit/>
          </a:bodyPr>
          <a:lstStyle/>
          <a:p>
            <a:r>
              <a:rPr lang="en-US" dirty="0" smtClean="0"/>
              <a:t>In particular, the closest stars have completed an orbit since the monitoring started.</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7494"/>
            <a:ext cx="9144000" cy="723106"/>
          </a:xfrm>
        </p:spPr>
        <p:txBody>
          <a:bodyPr>
            <a:noAutofit/>
          </a:bodyPr>
          <a:lstStyle/>
          <a:p>
            <a:r>
              <a:rPr lang="en-US" sz="3600" dirty="0" smtClean="0"/>
              <a:t>The physical size of the orbit from the angular size</a:t>
            </a:r>
            <a:endParaRPr lang="en-US" sz="3600" dirty="0"/>
          </a:p>
        </p:txBody>
      </p:sp>
      <p:pic>
        <p:nvPicPr>
          <p:cNvPr id="4" name="Content Placeholder 3" descr="s02_vfree_ast.jpg"/>
          <p:cNvPicPr>
            <a:picLocks noGrp="1" noChangeAspect="1"/>
          </p:cNvPicPr>
          <p:nvPr>
            <p:ph idx="1"/>
          </p:nvPr>
        </p:nvPicPr>
        <p:blipFill>
          <a:blip r:embed="rId2" cstate="print"/>
          <a:stretch>
            <a:fillRect/>
          </a:stretch>
        </p:blipFill>
        <p:spPr>
          <a:xfrm>
            <a:off x="5181600" y="3238500"/>
            <a:ext cx="3962400" cy="3619500"/>
          </a:xfrm>
        </p:spPr>
      </p:pic>
      <p:sp>
        <p:nvSpPr>
          <p:cNvPr id="5" name="TextBox 4"/>
          <p:cNvSpPr txBox="1"/>
          <p:nvPr/>
        </p:nvSpPr>
        <p:spPr>
          <a:xfrm>
            <a:off x="0" y="1143000"/>
            <a:ext cx="8077200" cy="4801314"/>
          </a:xfrm>
          <a:prstGeom prst="rect">
            <a:avLst/>
          </a:prstGeom>
          <a:noFill/>
        </p:spPr>
        <p:txBody>
          <a:bodyPr wrap="square" rtlCol="0">
            <a:spAutoFit/>
          </a:bodyPr>
          <a:lstStyle/>
          <a:p>
            <a:r>
              <a:rPr lang="en-US" dirty="0" smtClean="0"/>
              <a:t>From the picture below, we can measure the angular size of the semi-major axis. </a:t>
            </a:r>
          </a:p>
          <a:p>
            <a:endParaRPr lang="en-US" dirty="0" smtClean="0"/>
          </a:p>
          <a:p>
            <a:r>
              <a:rPr lang="en-US" dirty="0" smtClean="0"/>
              <a:t>The methods we studied in the first activity can give us the physical size:</a:t>
            </a:r>
          </a:p>
          <a:p>
            <a:endParaRPr lang="en-US" dirty="0" smtClean="0"/>
          </a:p>
          <a:p>
            <a:r>
              <a:rPr lang="en-US" dirty="0" smtClean="0"/>
              <a:t>R  =  D * (A/206,265)</a:t>
            </a:r>
          </a:p>
          <a:p>
            <a:endParaRPr lang="en-US" dirty="0" smtClean="0"/>
          </a:p>
          <a:p>
            <a:r>
              <a:rPr lang="en-US" dirty="0" smtClean="0"/>
              <a:t>Where D is the distance, and A is the angle</a:t>
            </a:r>
          </a:p>
          <a:p>
            <a:r>
              <a:rPr lang="en-US" dirty="0" smtClean="0"/>
              <a:t>(in </a:t>
            </a:r>
            <a:r>
              <a:rPr lang="en-US" dirty="0" err="1" smtClean="0"/>
              <a:t>arcseconds</a:t>
            </a:r>
            <a:r>
              <a:rPr lang="en-US" dirty="0" smtClean="0"/>
              <a:t>).   The distance to the center</a:t>
            </a:r>
          </a:p>
          <a:p>
            <a:r>
              <a:rPr lang="en-US" dirty="0" smtClean="0"/>
              <a:t>of the Milky Way has been measured to be</a:t>
            </a:r>
          </a:p>
          <a:p>
            <a:r>
              <a:rPr lang="en-US" dirty="0" smtClean="0"/>
              <a:t>D= 8,000 parsecs.  What is R?</a:t>
            </a:r>
          </a:p>
          <a:p>
            <a:endParaRPr lang="en-US" dirty="0" smtClean="0"/>
          </a:p>
          <a:p>
            <a:r>
              <a:rPr lang="en-US" dirty="0" smtClean="0"/>
              <a:t>(actually, since 1 parsec = 206,265 AU,</a:t>
            </a:r>
          </a:p>
          <a:p>
            <a:endParaRPr lang="en-US" dirty="0" smtClean="0"/>
          </a:p>
          <a:p>
            <a:r>
              <a:rPr lang="en-US" dirty="0" smtClean="0"/>
              <a:t>R (in AU) = D * A</a:t>
            </a:r>
          </a:p>
          <a:p>
            <a:endParaRPr lang="en-US" dirty="0"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67494"/>
            <a:ext cx="9448800" cy="875506"/>
          </a:xfrm>
        </p:spPr>
        <p:txBody>
          <a:bodyPr>
            <a:normAutofit fontScale="90000"/>
          </a:bodyPr>
          <a:lstStyle/>
          <a:p>
            <a:r>
              <a:rPr lang="en-US" sz="3600" dirty="0" smtClean="0"/>
              <a:t>Kepler’s third law and the mass of the Galaxy’s central black hole.</a:t>
            </a:r>
            <a:endParaRPr lang="en-US" sz="3600" dirty="0"/>
          </a:p>
        </p:txBody>
      </p:sp>
      <p:pic>
        <p:nvPicPr>
          <p:cNvPr id="4" name="Content Placeholder 3" descr="s02_vfree_ast.jpg"/>
          <p:cNvPicPr>
            <a:picLocks noGrp="1" noChangeAspect="1"/>
          </p:cNvPicPr>
          <p:nvPr>
            <p:ph idx="1"/>
          </p:nvPr>
        </p:nvPicPr>
        <p:blipFill>
          <a:blip r:embed="rId2" cstate="print"/>
          <a:stretch>
            <a:fillRect/>
          </a:stretch>
        </p:blipFill>
        <p:spPr>
          <a:xfrm>
            <a:off x="5715000" y="3725740"/>
            <a:ext cx="3429000" cy="3132260"/>
          </a:xfrm>
        </p:spPr>
      </p:pic>
      <p:sp>
        <p:nvSpPr>
          <p:cNvPr id="5" name="TextBox 4"/>
          <p:cNvSpPr txBox="1"/>
          <p:nvPr/>
        </p:nvSpPr>
        <p:spPr>
          <a:xfrm>
            <a:off x="0" y="1295400"/>
            <a:ext cx="8229600" cy="6093976"/>
          </a:xfrm>
          <a:prstGeom prst="rect">
            <a:avLst/>
          </a:prstGeom>
          <a:noFill/>
        </p:spPr>
        <p:txBody>
          <a:bodyPr wrap="square" rtlCol="0">
            <a:spAutoFit/>
          </a:bodyPr>
          <a:lstStyle/>
          <a:p>
            <a:r>
              <a:rPr lang="en-US" sz="2400" dirty="0" smtClean="0"/>
              <a:t>From  the figure below, we can also estimate the period.</a:t>
            </a:r>
          </a:p>
          <a:p>
            <a:endParaRPr lang="en-US" sz="2400" dirty="0" smtClean="0"/>
          </a:p>
          <a:p>
            <a:r>
              <a:rPr lang="en-US" sz="2400" dirty="0" smtClean="0"/>
              <a:t>Now, Kepler’s third law states that</a:t>
            </a:r>
          </a:p>
          <a:p>
            <a:endParaRPr lang="en-US" sz="2400" dirty="0" smtClean="0"/>
          </a:p>
          <a:p>
            <a:r>
              <a:rPr lang="en-US" sz="2400" dirty="0" smtClean="0"/>
              <a:t>P</a:t>
            </a:r>
            <a:r>
              <a:rPr lang="en-US" sz="2400" baseline="18000" dirty="0" smtClean="0"/>
              <a:t>2</a:t>
            </a:r>
            <a:r>
              <a:rPr lang="en-US" sz="2400" dirty="0" smtClean="0"/>
              <a:t> = R</a:t>
            </a:r>
            <a:r>
              <a:rPr lang="en-US" sz="2400" baseline="18000" dirty="0" smtClean="0"/>
              <a:t>3</a:t>
            </a:r>
            <a:r>
              <a:rPr lang="en-US" sz="2400" dirty="0" smtClean="0"/>
              <a:t>/M</a:t>
            </a:r>
          </a:p>
          <a:p>
            <a:endParaRPr lang="en-US" sz="2400" dirty="0" smtClean="0"/>
          </a:p>
          <a:p>
            <a:r>
              <a:rPr lang="en-US" sz="2400" dirty="0" smtClean="0"/>
              <a:t>So,  M = R</a:t>
            </a:r>
            <a:r>
              <a:rPr lang="en-US" sz="2400" baseline="18000" dirty="0" smtClean="0"/>
              <a:t>3</a:t>
            </a:r>
            <a:r>
              <a:rPr lang="en-US" sz="2400" dirty="0" smtClean="0"/>
              <a:t>/P</a:t>
            </a:r>
            <a:r>
              <a:rPr lang="en-US" sz="2400" baseline="18000" dirty="0" smtClean="0"/>
              <a:t>2</a:t>
            </a:r>
            <a:r>
              <a:rPr lang="en-US" sz="2400" dirty="0" smtClean="0"/>
              <a:t>  in solar masses</a:t>
            </a:r>
          </a:p>
          <a:p>
            <a:endParaRPr lang="en-US" sz="2400" dirty="0" smtClean="0"/>
          </a:p>
          <a:p>
            <a:r>
              <a:rPr lang="en-US" sz="2400" dirty="0" smtClean="0"/>
              <a:t>A 4 million solar mass central object---</a:t>
            </a:r>
          </a:p>
          <a:p>
            <a:endParaRPr lang="en-US" sz="2400" dirty="0" smtClean="0"/>
          </a:p>
          <a:p>
            <a:endParaRPr lang="en-US" sz="2400" dirty="0" smtClean="0"/>
          </a:p>
          <a:p>
            <a:r>
              <a:rPr lang="en-US" sz="2400" dirty="0" smtClean="0"/>
              <a:t>A </a:t>
            </a:r>
            <a:r>
              <a:rPr lang="en-US" sz="2400" dirty="0" err="1" smtClean="0"/>
              <a:t>supermassive</a:t>
            </a:r>
            <a:r>
              <a:rPr lang="en-US" sz="2400" dirty="0" smtClean="0"/>
              <a:t> black hole lives in the </a:t>
            </a:r>
          </a:p>
          <a:p>
            <a:r>
              <a:rPr lang="en-US" sz="2400" dirty="0" smtClean="0"/>
              <a:t>Milky Way center!</a:t>
            </a:r>
          </a:p>
          <a:p>
            <a:endParaRPr lang="en-US" dirty="0" smtClean="0"/>
          </a:p>
          <a:p>
            <a:endParaRPr lang="en-US" dirty="0" smtClean="0"/>
          </a:p>
          <a:p>
            <a:endParaRPr lang="en-US" dirty="0"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1399032"/>
          </a:xfrm>
        </p:spPr>
        <p:txBody>
          <a:bodyPr>
            <a:normAutofit/>
          </a:bodyPr>
          <a:lstStyle/>
          <a:p>
            <a:r>
              <a:rPr lang="en-US" sz="3200" dirty="0" smtClean="0"/>
              <a:t>Possible extensions—more on black holes</a:t>
            </a:r>
            <a:endParaRPr lang="en-US" sz="3200" dirty="0"/>
          </a:p>
        </p:txBody>
      </p:sp>
      <p:sp>
        <p:nvSpPr>
          <p:cNvPr id="3" name="Content Placeholder 2"/>
          <p:cNvSpPr>
            <a:spLocks noGrp="1"/>
          </p:cNvSpPr>
          <p:nvPr>
            <p:ph idx="1"/>
          </p:nvPr>
        </p:nvSpPr>
        <p:spPr>
          <a:xfrm>
            <a:off x="0" y="1066800"/>
            <a:ext cx="5029200" cy="4572000"/>
          </a:xfrm>
        </p:spPr>
        <p:txBody>
          <a:bodyPr>
            <a:normAutofit fontScale="77500" lnSpcReduction="20000"/>
          </a:bodyPr>
          <a:lstStyle/>
          <a:p>
            <a:r>
              <a:rPr lang="en-US" dirty="0" smtClean="0"/>
              <a:t>Once you have the escape velocity, you can talk about what happens as you fall into black hole (animations)</a:t>
            </a:r>
          </a:p>
          <a:p>
            <a:r>
              <a:rPr lang="en-US" dirty="0" smtClean="0"/>
              <a:t>Cover how black holes in binary systems are found</a:t>
            </a:r>
          </a:p>
          <a:p>
            <a:r>
              <a:rPr lang="en-US" dirty="0" smtClean="0"/>
              <a:t>Spinning black holes and energy mining in sci-fi stories.  (how are black holes treated in sci-fi?)</a:t>
            </a:r>
          </a:p>
          <a:p>
            <a:endParaRPr lang="en-US" dirty="0" smtClean="0"/>
          </a:p>
          <a:p>
            <a:r>
              <a:rPr lang="en-US" dirty="0" smtClean="0"/>
              <a:t>Are black holes really black?(Hawking radiation)</a:t>
            </a:r>
          </a:p>
          <a:p>
            <a:pPr>
              <a:buNone/>
            </a:pPr>
            <a:endParaRPr lang="en-US" dirty="0"/>
          </a:p>
        </p:txBody>
      </p:sp>
      <p:pic>
        <p:nvPicPr>
          <p:cNvPr id="9218" name="Picture 2"/>
          <p:cNvPicPr>
            <a:picLocks noChangeAspect="1" noChangeArrowheads="1"/>
          </p:cNvPicPr>
          <p:nvPr/>
        </p:nvPicPr>
        <p:blipFill>
          <a:blip r:embed="rId2" cstate="print"/>
          <a:srcRect/>
          <a:stretch>
            <a:fillRect/>
          </a:stretch>
        </p:blipFill>
        <p:spPr bwMode="auto">
          <a:xfrm>
            <a:off x="5738860" y="1143000"/>
            <a:ext cx="3405140" cy="2133600"/>
          </a:xfrm>
          <a:prstGeom prst="rect">
            <a:avLst/>
          </a:prstGeom>
          <a:noFill/>
          <a:ln w="9525">
            <a:noFill/>
            <a:miter lim="800000"/>
            <a:headEnd/>
            <a:tailEnd/>
          </a:ln>
          <a:effectLst/>
        </p:spPr>
      </p:pic>
      <p:pic>
        <p:nvPicPr>
          <p:cNvPr id="9219" name="Picture 3"/>
          <p:cNvPicPr>
            <a:picLocks noChangeAspect="1" noChangeArrowheads="1"/>
          </p:cNvPicPr>
          <p:nvPr/>
        </p:nvPicPr>
        <p:blipFill>
          <a:blip r:embed="rId3" cstate="print"/>
          <a:srcRect/>
          <a:stretch>
            <a:fillRect/>
          </a:stretch>
        </p:blipFill>
        <p:spPr bwMode="auto">
          <a:xfrm>
            <a:off x="6911521" y="3352800"/>
            <a:ext cx="2232479" cy="2336800"/>
          </a:xfrm>
          <a:prstGeom prst="rect">
            <a:avLst/>
          </a:prstGeom>
          <a:noFill/>
          <a:ln w="9525">
            <a:noFill/>
            <a:miter lim="800000"/>
            <a:headEnd/>
            <a:tailEnd/>
          </a:ln>
          <a:effectLst/>
        </p:spPr>
      </p:pic>
      <p:pic>
        <p:nvPicPr>
          <p:cNvPr id="9220" name="Picture 4"/>
          <p:cNvPicPr>
            <a:picLocks noChangeAspect="1" noChangeArrowheads="1"/>
          </p:cNvPicPr>
          <p:nvPr/>
        </p:nvPicPr>
        <p:blipFill>
          <a:blip r:embed="rId4" cstate="print"/>
          <a:srcRect/>
          <a:stretch>
            <a:fillRect/>
          </a:stretch>
        </p:blipFill>
        <p:spPr bwMode="auto">
          <a:xfrm>
            <a:off x="5105400" y="5247672"/>
            <a:ext cx="4038600" cy="1610328"/>
          </a:xfrm>
          <a:prstGeom prst="rect">
            <a:avLst/>
          </a:prstGeom>
          <a:noFill/>
          <a:ln w="9525">
            <a:noFill/>
            <a:miter lim="800000"/>
            <a:headEnd/>
            <a:tailEnd/>
          </a:ln>
          <a:effectLst/>
        </p:spPr>
      </p:pic>
      <p:sp>
        <p:nvSpPr>
          <p:cNvPr id="7" name="TextBox 6"/>
          <p:cNvSpPr txBox="1"/>
          <p:nvPr/>
        </p:nvSpPr>
        <p:spPr>
          <a:xfrm>
            <a:off x="0" y="6248400"/>
            <a:ext cx="5334000" cy="369332"/>
          </a:xfrm>
          <a:prstGeom prst="rect">
            <a:avLst/>
          </a:prstGeom>
          <a:noFill/>
        </p:spPr>
        <p:txBody>
          <a:bodyPr wrap="square" rtlCol="0">
            <a:spAutoFit/>
          </a:bodyPr>
          <a:lstStyle/>
          <a:p>
            <a:r>
              <a:rPr lang="en-US" dirty="0" smtClean="0"/>
              <a:t>http://www.pbs.org/wgbh/nova/blackhole/</a:t>
            </a:r>
            <a:endParaRPr lang="en-US" dirty="0"/>
          </a:p>
        </p:txBody>
      </p:sp>
      <p:sp>
        <p:nvSpPr>
          <p:cNvPr id="8" name="TextBox 7"/>
          <p:cNvSpPr txBox="1"/>
          <p:nvPr/>
        </p:nvSpPr>
        <p:spPr>
          <a:xfrm>
            <a:off x="381000" y="5562600"/>
            <a:ext cx="4038600" cy="646331"/>
          </a:xfrm>
          <a:prstGeom prst="rect">
            <a:avLst/>
          </a:prstGeom>
          <a:noFill/>
        </p:spPr>
        <p:txBody>
          <a:bodyPr wrap="square" rtlCol="0">
            <a:spAutoFit/>
          </a:bodyPr>
          <a:lstStyle/>
          <a:p>
            <a:r>
              <a:rPr lang="en-US" dirty="0" smtClean="0"/>
              <a:t>For more ideas, you can look at websites like</a:t>
            </a:r>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7494"/>
            <a:ext cx="9144000" cy="1027906"/>
          </a:xfrm>
        </p:spPr>
        <p:txBody>
          <a:bodyPr>
            <a:noAutofit/>
          </a:bodyPr>
          <a:lstStyle/>
          <a:p>
            <a:r>
              <a:rPr lang="en-US" sz="3600" dirty="0" smtClean="0"/>
              <a:t>Activity 3, sub-activity 4:  Hubble’s law and the expansion of the Universe.</a:t>
            </a:r>
            <a:endParaRPr lang="en-US" sz="3600" dirty="0"/>
          </a:p>
        </p:txBody>
      </p:sp>
      <p:sp>
        <p:nvSpPr>
          <p:cNvPr id="3" name="Content Placeholder 2"/>
          <p:cNvSpPr>
            <a:spLocks noGrp="1"/>
          </p:cNvSpPr>
          <p:nvPr>
            <p:ph idx="1"/>
          </p:nvPr>
        </p:nvSpPr>
        <p:spPr/>
        <p:txBody>
          <a:bodyPr/>
          <a:lstStyle/>
          <a:p>
            <a:pPr>
              <a:buNone/>
            </a:pPr>
            <a:r>
              <a:rPr lang="en-US" dirty="0" smtClean="0"/>
              <a:t>For the last sub-activity, we come back to the distances, but also with a touch of gravity underlying it all.  </a:t>
            </a:r>
          </a:p>
          <a:p>
            <a:pPr>
              <a:buNone/>
            </a:pPr>
            <a:endParaRPr lang="en-US" dirty="0" smtClean="0"/>
          </a:p>
          <a:p>
            <a:pPr>
              <a:buNone/>
            </a:pPr>
            <a:r>
              <a:rPr lang="en-US" dirty="0" smtClean="0"/>
              <a:t>Let’s tackle the expansion of the Universe.</a:t>
            </a:r>
          </a:p>
          <a:p>
            <a:pPr>
              <a:buNone/>
            </a:pPr>
            <a:r>
              <a:rPr lang="en-US" dirty="0" smtClean="0"/>
              <a:t>There are two topics covered in  the sub-activity:</a:t>
            </a:r>
          </a:p>
          <a:p>
            <a:pPr>
              <a:buNone/>
            </a:pPr>
            <a:r>
              <a:rPr lang="en-US" dirty="0" smtClean="0"/>
              <a:t>Hubble’s law, and how to visualize the expanding Universe.</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27906"/>
          </a:xfrm>
        </p:spPr>
        <p:txBody>
          <a:bodyPr>
            <a:noAutofit/>
          </a:bodyPr>
          <a:lstStyle/>
          <a:p>
            <a:r>
              <a:rPr lang="en-US" sz="3200" dirty="0" smtClean="0"/>
              <a:t>Distances of galaxies—</a:t>
            </a:r>
            <a:r>
              <a:rPr lang="en-US" sz="3200" dirty="0" err="1" smtClean="0"/>
              <a:t>Cepheids</a:t>
            </a:r>
            <a:r>
              <a:rPr lang="en-US" sz="3200" dirty="0" smtClean="0"/>
              <a:t> and beyond</a:t>
            </a:r>
            <a:endParaRPr lang="en-US" sz="3200" dirty="0"/>
          </a:p>
        </p:txBody>
      </p:sp>
      <p:sp>
        <p:nvSpPr>
          <p:cNvPr id="3" name="Content Placeholder 2"/>
          <p:cNvSpPr>
            <a:spLocks noGrp="1"/>
          </p:cNvSpPr>
          <p:nvPr>
            <p:ph idx="1"/>
          </p:nvPr>
        </p:nvSpPr>
        <p:spPr>
          <a:xfrm>
            <a:off x="0" y="1066800"/>
            <a:ext cx="5334000" cy="5638800"/>
          </a:xfrm>
        </p:spPr>
        <p:txBody>
          <a:bodyPr>
            <a:normAutofit fontScale="92500" lnSpcReduction="20000"/>
          </a:bodyPr>
          <a:lstStyle/>
          <a:p>
            <a:pPr>
              <a:buNone/>
            </a:pPr>
            <a:r>
              <a:rPr lang="en-US" dirty="0" smtClean="0"/>
              <a:t>To recover Hubble’s law we need two pieces– the distances to galaxies and the </a:t>
            </a:r>
            <a:r>
              <a:rPr lang="en-US" dirty="0" err="1" smtClean="0"/>
              <a:t>redshift</a:t>
            </a:r>
            <a:r>
              <a:rPr lang="en-US" dirty="0" smtClean="0"/>
              <a:t>.  We’ve talked about measuring the distance to one galaxy using Cepheid variables.  </a:t>
            </a:r>
          </a:p>
          <a:p>
            <a:pPr>
              <a:buNone/>
            </a:pPr>
            <a:endParaRPr lang="en-US" dirty="0" smtClean="0"/>
          </a:p>
          <a:p>
            <a:pPr>
              <a:buNone/>
            </a:pPr>
            <a:r>
              <a:rPr lang="en-US" dirty="0" smtClean="0"/>
              <a:t>Distances to other galaxies can be measured using other standard candles, like Type </a:t>
            </a:r>
            <a:r>
              <a:rPr lang="en-US" dirty="0" err="1" smtClean="0"/>
              <a:t>Ia</a:t>
            </a:r>
            <a:r>
              <a:rPr lang="en-US" dirty="0" smtClean="0"/>
              <a:t> supernovae---distances are hard and time-consuming.  They will be given.  </a:t>
            </a:r>
            <a:endParaRPr lang="en-US" dirty="0"/>
          </a:p>
        </p:txBody>
      </p:sp>
      <p:pic>
        <p:nvPicPr>
          <p:cNvPr id="4" name="Picture 3" descr="m100hst.jpg"/>
          <p:cNvPicPr>
            <a:picLocks noChangeAspect="1"/>
          </p:cNvPicPr>
          <p:nvPr/>
        </p:nvPicPr>
        <p:blipFill>
          <a:blip r:embed="rId2" cstate="print"/>
          <a:stretch>
            <a:fillRect/>
          </a:stretch>
        </p:blipFill>
        <p:spPr>
          <a:xfrm>
            <a:off x="5486400" y="1066800"/>
            <a:ext cx="2825151" cy="1996440"/>
          </a:xfrm>
          <a:prstGeom prst="rect">
            <a:avLst/>
          </a:prstGeom>
        </p:spPr>
      </p:pic>
      <p:pic>
        <p:nvPicPr>
          <p:cNvPr id="5" name="Picture 4" descr="sn1987a.gif"/>
          <p:cNvPicPr>
            <a:picLocks noChangeAspect="1"/>
          </p:cNvPicPr>
          <p:nvPr/>
        </p:nvPicPr>
        <p:blipFill>
          <a:blip r:embed="rId3" cstate="print"/>
          <a:stretch>
            <a:fillRect/>
          </a:stretch>
        </p:blipFill>
        <p:spPr>
          <a:xfrm>
            <a:off x="5181600" y="3657600"/>
            <a:ext cx="3464104" cy="272034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7494"/>
            <a:ext cx="9144000" cy="646906"/>
          </a:xfrm>
        </p:spPr>
        <p:txBody>
          <a:bodyPr>
            <a:normAutofit/>
          </a:bodyPr>
          <a:lstStyle/>
          <a:p>
            <a:r>
              <a:rPr lang="en-US" sz="3600" dirty="0" smtClean="0"/>
              <a:t>The </a:t>
            </a:r>
            <a:r>
              <a:rPr lang="en-US" sz="3600" dirty="0" err="1" smtClean="0"/>
              <a:t>doppler</a:t>
            </a:r>
            <a:r>
              <a:rPr lang="en-US" sz="3600" dirty="0" smtClean="0"/>
              <a:t> effect and velocities</a:t>
            </a:r>
            <a:endParaRPr lang="en-US" sz="3600" dirty="0"/>
          </a:p>
        </p:txBody>
      </p:sp>
      <p:sp>
        <p:nvSpPr>
          <p:cNvPr id="3" name="Content Placeholder 2"/>
          <p:cNvSpPr>
            <a:spLocks noGrp="1"/>
          </p:cNvSpPr>
          <p:nvPr>
            <p:ph idx="1"/>
          </p:nvPr>
        </p:nvSpPr>
        <p:spPr>
          <a:xfrm>
            <a:off x="457200" y="1143000"/>
            <a:ext cx="8229600" cy="5311808"/>
          </a:xfrm>
        </p:spPr>
        <p:txBody>
          <a:bodyPr>
            <a:normAutofit lnSpcReduction="10000"/>
          </a:bodyPr>
          <a:lstStyle/>
          <a:p>
            <a:pPr>
              <a:buNone/>
            </a:pPr>
            <a:r>
              <a:rPr lang="en-US" dirty="0" smtClean="0"/>
              <a:t>The other measurement we need is the velocity of the galaxies.  This is measured by the Doppler effect.  The Doppler effect  is the shift in the measured frequency (or wavelength) of a wave due to relative motion of emitter and observer.</a:t>
            </a:r>
          </a:p>
          <a:p>
            <a:pPr>
              <a:buNone/>
            </a:pPr>
            <a:endParaRPr lang="en-US" dirty="0" smtClean="0"/>
          </a:p>
          <a:p>
            <a:pPr>
              <a:buNone/>
            </a:pPr>
            <a:endParaRPr lang="en-US" dirty="0" smtClean="0"/>
          </a:p>
          <a:p>
            <a:pPr>
              <a:buNone/>
            </a:pPr>
            <a:endParaRPr lang="en-US" dirty="0" smtClean="0"/>
          </a:p>
          <a:p>
            <a:pPr>
              <a:buNone/>
            </a:pPr>
            <a:r>
              <a:rPr lang="en-US" dirty="0" smtClean="0">
                <a:latin typeface="Symbol" pitchFamily="18" charset="2"/>
              </a:rPr>
              <a:t>Dl/l</a:t>
            </a:r>
            <a:r>
              <a:rPr lang="en-US" dirty="0" smtClean="0"/>
              <a:t>  = </a:t>
            </a:r>
            <a:r>
              <a:rPr lang="en-US" dirty="0" err="1" smtClean="0"/>
              <a:t>v</a:t>
            </a:r>
            <a:r>
              <a:rPr lang="en-US" baseline="-16000" dirty="0" err="1" smtClean="0"/>
              <a:t>source</a:t>
            </a:r>
            <a:r>
              <a:rPr lang="en-US" dirty="0" smtClean="0"/>
              <a:t>/</a:t>
            </a:r>
            <a:r>
              <a:rPr lang="en-US" dirty="0" err="1" smtClean="0"/>
              <a:t>v</a:t>
            </a:r>
            <a:r>
              <a:rPr lang="en-US" baseline="-16000" dirty="0" err="1" smtClean="0"/>
              <a:t>wave</a:t>
            </a:r>
            <a:endParaRPr lang="en-US" baseline="-16000" dirty="0"/>
          </a:p>
        </p:txBody>
      </p:sp>
      <p:pic>
        <p:nvPicPr>
          <p:cNvPr id="4" name="Picture 2"/>
          <p:cNvPicPr>
            <a:picLocks noChangeAspect="1" noChangeArrowheads="1"/>
          </p:cNvPicPr>
          <p:nvPr/>
        </p:nvPicPr>
        <p:blipFill>
          <a:blip r:embed="rId2" cstate="print"/>
          <a:srcRect/>
          <a:stretch>
            <a:fillRect/>
          </a:stretch>
        </p:blipFill>
        <p:spPr bwMode="auto">
          <a:xfrm>
            <a:off x="4190564" y="4114801"/>
            <a:ext cx="4953436" cy="2743200"/>
          </a:xfrm>
          <a:prstGeom prst="rect">
            <a:avLst/>
          </a:prstGeom>
          <a:noFill/>
          <a:ln w="9525">
            <a:noFill/>
            <a:miter lim="800000"/>
            <a:headEnd/>
            <a:tailEnd/>
          </a:ln>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229600" cy="570706"/>
          </a:xfrm>
        </p:spPr>
        <p:txBody>
          <a:bodyPr>
            <a:noAutofit/>
          </a:bodyPr>
          <a:lstStyle/>
          <a:p>
            <a:r>
              <a:rPr lang="en-US" sz="3600" dirty="0" smtClean="0"/>
              <a:t>Aside– spectroscopy</a:t>
            </a:r>
            <a:br>
              <a:rPr lang="en-US" sz="3600" dirty="0" smtClean="0"/>
            </a:br>
            <a:r>
              <a:rPr lang="en-US" sz="3600" dirty="0" smtClean="0"/>
              <a:t>(see also PS investigation 4!)</a:t>
            </a:r>
            <a:endParaRPr lang="en-US" sz="3600" dirty="0"/>
          </a:p>
        </p:txBody>
      </p:sp>
      <p:sp>
        <p:nvSpPr>
          <p:cNvPr id="3" name="Content Placeholder 2"/>
          <p:cNvSpPr>
            <a:spLocks noGrp="1"/>
          </p:cNvSpPr>
          <p:nvPr>
            <p:ph idx="1"/>
          </p:nvPr>
        </p:nvSpPr>
        <p:spPr>
          <a:xfrm>
            <a:off x="0" y="1447800"/>
            <a:ext cx="4191000" cy="4191000"/>
          </a:xfrm>
        </p:spPr>
        <p:txBody>
          <a:bodyPr>
            <a:normAutofit fontScale="70000" lnSpcReduction="20000"/>
          </a:bodyPr>
          <a:lstStyle/>
          <a:p>
            <a:pPr>
              <a:buNone/>
            </a:pPr>
            <a:r>
              <a:rPr lang="en-US" dirty="0" smtClean="0"/>
              <a:t>To measure the Doppler effect, you need to know the emitted wavelength or frequency. </a:t>
            </a:r>
          </a:p>
          <a:p>
            <a:pPr>
              <a:buNone/>
            </a:pPr>
            <a:r>
              <a:rPr lang="en-US" dirty="0" smtClean="0"/>
              <a:t>How do we know?  Atoms of different types (when not in a solid or liquid) emit light only at very specific wavelengths.  This spectral signature can be used to determine the composition, but it also gives the emitted wavelength.</a:t>
            </a:r>
            <a:endParaRPr lang="en-US" dirty="0"/>
          </a:p>
        </p:txBody>
      </p:sp>
      <p:pic>
        <p:nvPicPr>
          <p:cNvPr id="2050" name="Picture 2" descr="C:\Users\idellant\Desktop\RITES course\Emission_spectrum-H.png"/>
          <p:cNvPicPr>
            <a:picLocks noChangeAspect="1" noChangeArrowheads="1"/>
          </p:cNvPicPr>
          <p:nvPr/>
        </p:nvPicPr>
        <p:blipFill>
          <a:blip r:embed="rId2" cstate="print"/>
          <a:srcRect/>
          <a:stretch>
            <a:fillRect/>
          </a:stretch>
        </p:blipFill>
        <p:spPr bwMode="auto">
          <a:xfrm>
            <a:off x="0" y="6060902"/>
            <a:ext cx="4495800" cy="593897"/>
          </a:xfrm>
          <a:prstGeom prst="rect">
            <a:avLst/>
          </a:prstGeom>
          <a:noFill/>
        </p:spPr>
      </p:pic>
      <p:pic>
        <p:nvPicPr>
          <p:cNvPr id="2051" name="Picture 3" descr="C:\Users\idellant\Documents\pictures\newpics\sunspectrum.jpg"/>
          <p:cNvPicPr>
            <a:picLocks noChangeAspect="1" noChangeArrowheads="1"/>
          </p:cNvPicPr>
          <p:nvPr/>
        </p:nvPicPr>
        <p:blipFill>
          <a:blip r:embed="rId3" cstate="print"/>
          <a:srcRect/>
          <a:stretch>
            <a:fillRect/>
          </a:stretch>
        </p:blipFill>
        <p:spPr bwMode="auto">
          <a:xfrm>
            <a:off x="4572000" y="3962400"/>
            <a:ext cx="4572000" cy="3048000"/>
          </a:xfrm>
          <a:prstGeom prst="rect">
            <a:avLst/>
          </a:prstGeom>
          <a:noFill/>
        </p:spPr>
      </p:pic>
      <p:pic>
        <p:nvPicPr>
          <p:cNvPr id="2052" name="Picture 4"/>
          <p:cNvPicPr>
            <a:picLocks noChangeAspect="1" noChangeArrowheads="1"/>
          </p:cNvPicPr>
          <p:nvPr/>
        </p:nvPicPr>
        <p:blipFill>
          <a:blip r:embed="rId4" cstate="print"/>
          <a:srcRect/>
          <a:stretch>
            <a:fillRect/>
          </a:stretch>
        </p:blipFill>
        <p:spPr bwMode="auto">
          <a:xfrm>
            <a:off x="4208669" y="1066800"/>
            <a:ext cx="4935331" cy="2925763"/>
          </a:xfrm>
          <a:prstGeom prst="rect">
            <a:avLst/>
          </a:prstGeom>
          <a:noFill/>
          <a:ln w="9525">
            <a:noFill/>
            <a:miter lim="800000"/>
            <a:headEnd/>
            <a:tailEnd/>
          </a:ln>
          <a:effec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7494"/>
            <a:ext cx="9144000" cy="646906"/>
          </a:xfrm>
        </p:spPr>
        <p:txBody>
          <a:bodyPr>
            <a:normAutofit/>
          </a:bodyPr>
          <a:lstStyle/>
          <a:p>
            <a:r>
              <a:rPr lang="en-US" sz="3200" dirty="0" smtClean="0"/>
              <a:t>The </a:t>
            </a:r>
            <a:r>
              <a:rPr lang="en-US" sz="3200" dirty="0" err="1" smtClean="0"/>
              <a:t>doppler</a:t>
            </a:r>
            <a:r>
              <a:rPr lang="en-US" sz="3200" dirty="0" smtClean="0"/>
              <a:t> effect for light—the </a:t>
            </a:r>
            <a:r>
              <a:rPr lang="en-US" sz="3200" dirty="0" err="1" smtClean="0"/>
              <a:t>redshift</a:t>
            </a:r>
            <a:endParaRPr lang="en-US" sz="3200" dirty="0"/>
          </a:p>
        </p:txBody>
      </p:sp>
      <p:sp>
        <p:nvSpPr>
          <p:cNvPr id="3" name="Content Placeholder 2"/>
          <p:cNvSpPr>
            <a:spLocks noGrp="1"/>
          </p:cNvSpPr>
          <p:nvPr>
            <p:ph idx="1"/>
          </p:nvPr>
        </p:nvSpPr>
        <p:spPr>
          <a:xfrm>
            <a:off x="0" y="914400"/>
            <a:ext cx="8915400" cy="2438400"/>
          </a:xfrm>
        </p:spPr>
        <p:txBody>
          <a:bodyPr>
            <a:normAutofit fontScale="77500" lnSpcReduction="20000"/>
          </a:bodyPr>
          <a:lstStyle/>
          <a:p>
            <a:pPr>
              <a:buNone/>
            </a:pPr>
            <a:r>
              <a:rPr lang="en-US" dirty="0" smtClean="0"/>
              <a:t>Starting about 100 years ago, the spectra of galaxies have been recorded.  These spectra show a mix of continuum (light at all wavelengths) and light at specific wavelengths.  </a:t>
            </a:r>
          </a:p>
          <a:p>
            <a:pPr>
              <a:buNone/>
            </a:pPr>
            <a:endParaRPr lang="en-US" dirty="0" smtClean="0"/>
          </a:p>
          <a:p>
            <a:pPr>
              <a:buNone/>
            </a:pPr>
            <a:r>
              <a:rPr lang="en-US" dirty="0" smtClean="0"/>
              <a:t>The surprise – almost all the galaxies had their lines shifted to longer wavelengths—</a:t>
            </a:r>
            <a:r>
              <a:rPr lang="en-US" dirty="0" err="1" smtClean="0"/>
              <a:t>redshifted</a:t>
            </a:r>
            <a:r>
              <a:rPr lang="en-US" dirty="0" smtClean="0"/>
              <a:t>!</a:t>
            </a:r>
            <a:endParaRPr lang="en-US" dirty="0"/>
          </a:p>
        </p:txBody>
      </p:sp>
      <p:pic>
        <p:nvPicPr>
          <p:cNvPr id="7171" name="Picture 3"/>
          <p:cNvPicPr>
            <a:picLocks noChangeAspect="1" noChangeArrowheads="1"/>
          </p:cNvPicPr>
          <p:nvPr/>
        </p:nvPicPr>
        <p:blipFill>
          <a:blip r:embed="rId2" cstate="print"/>
          <a:srcRect/>
          <a:stretch>
            <a:fillRect/>
          </a:stretch>
        </p:blipFill>
        <p:spPr bwMode="auto">
          <a:xfrm>
            <a:off x="0" y="3253154"/>
            <a:ext cx="2510518" cy="3604846"/>
          </a:xfrm>
          <a:prstGeom prst="rect">
            <a:avLst/>
          </a:prstGeom>
          <a:noFill/>
          <a:ln w="9525">
            <a:noFill/>
            <a:miter lim="800000"/>
            <a:headEnd/>
            <a:tailEnd/>
          </a:ln>
          <a:effectLst/>
        </p:spPr>
      </p:pic>
      <p:pic>
        <p:nvPicPr>
          <p:cNvPr id="6" name="Picture 5" descr="galaxy_10.gif"/>
          <p:cNvPicPr>
            <a:picLocks noChangeAspect="1"/>
          </p:cNvPicPr>
          <p:nvPr/>
        </p:nvPicPr>
        <p:blipFill>
          <a:blip r:embed="rId3" cstate="print"/>
          <a:stretch>
            <a:fillRect/>
          </a:stretch>
        </p:blipFill>
        <p:spPr>
          <a:xfrm>
            <a:off x="3886200" y="3352800"/>
            <a:ext cx="4381500" cy="35052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570706"/>
          </a:xfrm>
        </p:spPr>
        <p:txBody>
          <a:bodyPr>
            <a:normAutofit fontScale="90000"/>
          </a:bodyPr>
          <a:lstStyle/>
          <a:p>
            <a:r>
              <a:rPr lang="en-US" dirty="0" smtClean="0"/>
              <a:t>Standard candles</a:t>
            </a:r>
            <a:endParaRPr lang="en-US" dirty="0"/>
          </a:p>
        </p:txBody>
      </p:sp>
      <p:sp>
        <p:nvSpPr>
          <p:cNvPr id="3" name="Content Placeholder 2"/>
          <p:cNvSpPr>
            <a:spLocks noGrp="1"/>
          </p:cNvSpPr>
          <p:nvPr>
            <p:ph idx="1"/>
          </p:nvPr>
        </p:nvSpPr>
        <p:spPr>
          <a:xfrm>
            <a:off x="228600" y="838200"/>
            <a:ext cx="8229600" cy="4572000"/>
          </a:xfrm>
        </p:spPr>
        <p:txBody>
          <a:bodyPr>
            <a:normAutofit fontScale="92500" lnSpcReduction="10000"/>
          </a:bodyPr>
          <a:lstStyle/>
          <a:p>
            <a:pPr>
              <a:buNone/>
            </a:pPr>
            <a:r>
              <a:rPr lang="en-US" dirty="0" smtClean="0"/>
              <a:t>Of course, the relation between flux (which you can measure) and distance doesn’t work if you don’t know the luminosity.  That means you need to have</a:t>
            </a:r>
          </a:p>
          <a:p>
            <a:pPr>
              <a:buNone/>
            </a:pPr>
            <a:r>
              <a:rPr lang="en-US" dirty="0" smtClean="0"/>
              <a:t>Standard Candles</a:t>
            </a:r>
          </a:p>
          <a:p>
            <a:pPr>
              <a:buNone/>
            </a:pPr>
            <a:endParaRPr lang="en-US" dirty="0" smtClean="0"/>
          </a:p>
          <a:p>
            <a:pPr>
              <a:buNone/>
            </a:pPr>
            <a:r>
              <a:rPr lang="en-US" dirty="0" smtClean="0"/>
              <a:t>In the first sub-activity, you will be working with a standard candle (standard </a:t>
            </a:r>
            <a:r>
              <a:rPr lang="en-US" dirty="0" err="1" smtClean="0"/>
              <a:t>lightbulb</a:t>
            </a:r>
            <a:r>
              <a:rPr lang="en-US" dirty="0" smtClean="0"/>
              <a:t>?)– In the second sub-activity, you will study a class of stars that can be used as standard candles.</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494506"/>
          </a:xfrm>
        </p:spPr>
        <p:txBody>
          <a:bodyPr>
            <a:normAutofit fontScale="90000"/>
          </a:bodyPr>
          <a:lstStyle/>
          <a:p>
            <a:r>
              <a:rPr lang="en-US" dirty="0" smtClean="0"/>
              <a:t>Hubble’s law!</a:t>
            </a:r>
            <a:endParaRPr lang="en-US" dirty="0"/>
          </a:p>
        </p:txBody>
      </p:sp>
      <p:sp>
        <p:nvSpPr>
          <p:cNvPr id="3" name="Content Placeholder 2"/>
          <p:cNvSpPr>
            <a:spLocks noGrp="1"/>
          </p:cNvSpPr>
          <p:nvPr>
            <p:ph idx="1"/>
          </p:nvPr>
        </p:nvSpPr>
        <p:spPr>
          <a:xfrm>
            <a:off x="0" y="914400"/>
            <a:ext cx="8915400" cy="5334000"/>
          </a:xfrm>
        </p:spPr>
        <p:txBody>
          <a:bodyPr>
            <a:normAutofit fontScale="77500" lnSpcReduction="20000"/>
          </a:bodyPr>
          <a:lstStyle/>
          <a:p>
            <a:pPr>
              <a:buNone/>
            </a:pPr>
            <a:r>
              <a:rPr lang="en-US" dirty="0" smtClean="0"/>
              <a:t>In 1929, Edwin Hubble decided to plot the distances to galaxies he had been measuring using the </a:t>
            </a:r>
            <a:r>
              <a:rPr lang="en-US" dirty="0" err="1" smtClean="0"/>
              <a:t>Cepheids</a:t>
            </a:r>
            <a:r>
              <a:rPr lang="en-US" dirty="0" smtClean="0"/>
              <a:t> with the </a:t>
            </a:r>
            <a:r>
              <a:rPr lang="en-US" dirty="0" err="1" smtClean="0"/>
              <a:t>redshifts</a:t>
            </a:r>
            <a:r>
              <a:rPr lang="en-US" dirty="0" smtClean="0"/>
              <a:t> of these galaxies.  The rest is history.</a:t>
            </a:r>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en-US" dirty="0" smtClean="0"/>
              <a:t>V= H</a:t>
            </a:r>
            <a:r>
              <a:rPr lang="en-US" baseline="-18000" dirty="0" smtClean="0"/>
              <a:t>o</a:t>
            </a:r>
            <a:r>
              <a:rPr lang="en-US" dirty="0" smtClean="0"/>
              <a:t> D  (velocity is proportional to distance)</a:t>
            </a:r>
            <a:endParaRPr lang="en-US" dirty="0"/>
          </a:p>
        </p:txBody>
      </p:sp>
      <p:pic>
        <p:nvPicPr>
          <p:cNvPr id="4098" name="Picture 2" descr="C:\Users\idellant\Documents\pictures\newpics\Hubble1929.gif"/>
          <p:cNvPicPr>
            <a:picLocks noChangeAspect="1" noChangeArrowheads="1"/>
          </p:cNvPicPr>
          <p:nvPr/>
        </p:nvPicPr>
        <p:blipFill>
          <a:blip r:embed="rId2" cstate="print"/>
          <a:srcRect/>
          <a:stretch>
            <a:fillRect/>
          </a:stretch>
        </p:blipFill>
        <p:spPr bwMode="auto">
          <a:xfrm>
            <a:off x="0" y="1981200"/>
            <a:ext cx="4572000" cy="3429000"/>
          </a:xfrm>
          <a:prstGeom prst="rect">
            <a:avLst/>
          </a:prstGeom>
          <a:noFill/>
        </p:spPr>
      </p:pic>
      <p:pic>
        <p:nvPicPr>
          <p:cNvPr id="4100" name="Picture 4" descr="C:\Users\idellant\Documents\pictures\newpics\Hubble1931.gif"/>
          <p:cNvPicPr>
            <a:picLocks noChangeAspect="1" noChangeArrowheads="1"/>
          </p:cNvPicPr>
          <p:nvPr/>
        </p:nvPicPr>
        <p:blipFill>
          <a:blip r:embed="rId3" cstate="print"/>
          <a:srcRect/>
          <a:stretch>
            <a:fillRect/>
          </a:stretch>
        </p:blipFill>
        <p:spPr bwMode="auto">
          <a:xfrm>
            <a:off x="4597400" y="1981200"/>
            <a:ext cx="4546600" cy="3409950"/>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686800" cy="646906"/>
          </a:xfrm>
        </p:spPr>
        <p:txBody>
          <a:bodyPr>
            <a:normAutofit fontScale="90000"/>
          </a:bodyPr>
          <a:lstStyle/>
          <a:p>
            <a:r>
              <a:rPr lang="en-US" dirty="0" smtClean="0"/>
              <a:t>The Sloan Digital Sky Survey (SDSS)</a:t>
            </a:r>
            <a:endParaRPr lang="en-US" dirty="0"/>
          </a:p>
        </p:txBody>
      </p:sp>
      <p:sp>
        <p:nvSpPr>
          <p:cNvPr id="3" name="Content Placeholder 2"/>
          <p:cNvSpPr>
            <a:spLocks noGrp="1"/>
          </p:cNvSpPr>
          <p:nvPr>
            <p:ph idx="1"/>
          </p:nvPr>
        </p:nvSpPr>
        <p:spPr>
          <a:xfrm>
            <a:off x="0" y="1066800"/>
            <a:ext cx="2971800" cy="5638800"/>
          </a:xfrm>
        </p:spPr>
        <p:txBody>
          <a:bodyPr>
            <a:normAutofit fontScale="77500" lnSpcReduction="20000"/>
          </a:bodyPr>
          <a:lstStyle/>
          <a:p>
            <a:pPr>
              <a:buNone/>
            </a:pPr>
            <a:r>
              <a:rPr lang="en-US" dirty="0" smtClean="0"/>
              <a:t>The data we will be using comes from the SDSS—the survey mapped ¼ of the night sky, and obtained spectra of millions of stars and galaxies.</a:t>
            </a:r>
          </a:p>
          <a:p>
            <a:pPr>
              <a:buNone/>
            </a:pPr>
            <a:endParaRPr lang="en-US" dirty="0" smtClean="0"/>
          </a:p>
          <a:p>
            <a:pPr>
              <a:buNone/>
            </a:pPr>
            <a:r>
              <a:rPr lang="en-US" dirty="0" smtClean="0"/>
              <a:t>We will be using the spectra of 10 to estimate the </a:t>
            </a:r>
            <a:r>
              <a:rPr lang="en-US" dirty="0" err="1" smtClean="0"/>
              <a:t>redshifts</a:t>
            </a:r>
            <a:r>
              <a:rPr lang="en-US" dirty="0" smtClean="0"/>
              <a:t> and make our own “Hubble Laws”. </a:t>
            </a:r>
            <a:endParaRPr lang="en-US" dirty="0"/>
          </a:p>
        </p:txBody>
      </p:sp>
      <p:pic>
        <p:nvPicPr>
          <p:cNvPr id="3074" name="Picture 2" descr="C:\Users\idellant\Desktop\RITES course\galaxy_1.gif"/>
          <p:cNvPicPr>
            <a:picLocks noChangeAspect="1" noChangeArrowheads="1"/>
          </p:cNvPicPr>
          <p:nvPr/>
        </p:nvPicPr>
        <p:blipFill>
          <a:blip r:embed="rId2" cstate="print"/>
          <a:srcRect/>
          <a:stretch>
            <a:fillRect/>
          </a:stretch>
        </p:blipFill>
        <p:spPr bwMode="auto">
          <a:xfrm>
            <a:off x="3048000" y="1981200"/>
            <a:ext cx="6096000" cy="4876800"/>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it mean?  (1)</a:t>
            </a:r>
            <a:endParaRPr lang="en-US" dirty="0"/>
          </a:p>
        </p:txBody>
      </p:sp>
      <p:sp>
        <p:nvSpPr>
          <p:cNvPr id="3" name="Content Placeholder 2"/>
          <p:cNvSpPr>
            <a:spLocks noGrp="1"/>
          </p:cNvSpPr>
          <p:nvPr>
            <p:ph idx="1"/>
          </p:nvPr>
        </p:nvSpPr>
        <p:spPr/>
        <p:txBody>
          <a:bodyPr/>
          <a:lstStyle/>
          <a:p>
            <a:r>
              <a:rPr lang="en-US" dirty="0" smtClean="0"/>
              <a:t>How do we interpret Hubble’s law.</a:t>
            </a:r>
          </a:p>
          <a:p>
            <a:pPr>
              <a:buNone/>
            </a:pPr>
            <a:r>
              <a:rPr lang="en-US" dirty="0" smtClean="0"/>
              <a:t>Well, everything is moving away from us—maybe the other galaxies hate us?</a:t>
            </a:r>
          </a:p>
          <a:p>
            <a:pPr>
              <a:buNone/>
            </a:pPr>
            <a:endParaRPr lang="en-US" dirty="0" smtClean="0"/>
          </a:p>
          <a:p>
            <a:pPr>
              <a:buNone/>
            </a:pPr>
            <a:r>
              <a:rPr lang="en-US" dirty="0" smtClean="0"/>
              <a:t>Or maybe there was a giant explosion and everything is flying away from us?  </a:t>
            </a:r>
            <a:endParaRPr 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it mean (2)</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It means something quite different—the Universe is expanding.</a:t>
            </a:r>
          </a:p>
          <a:p>
            <a:endParaRPr lang="en-US" dirty="0" smtClean="0"/>
          </a:p>
          <a:p>
            <a:pPr>
              <a:buNone/>
            </a:pPr>
            <a:r>
              <a:rPr lang="en-US" dirty="0" smtClean="0"/>
              <a:t>How does this work?</a:t>
            </a:r>
          </a:p>
          <a:p>
            <a:pPr>
              <a:buNone/>
            </a:pPr>
            <a:endParaRPr lang="en-US" dirty="0" smtClean="0"/>
          </a:p>
          <a:p>
            <a:pPr>
              <a:buNone/>
            </a:pPr>
            <a:r>
              <a:rPr lang="en-US" dirty="0" smtClean="0"/>
              <a:t>(Will do a Demo shortly)</a:t>
            </a:r>
          </a:p>
          <a:p>
            <a:pPr>
              <a:buNone/>
            </a:pPr>
            <a:endParaRPr lang="en-US" dirty="0" smtClean="0"/>
          </a:p>
          <a:p>
            <a:pPr>
              <a:buNone/>
            </a:pPr>
            <a:r>
              <a:rPr lang="en-US" dirty="0" smtClean="0"/>
              <a:t>Also, note that what the </a:t>
            </a:r>
            <a:r>
              <a:rPr lang="en-US" dirty="0" err="1" smtClean="0"/>
              <a:t>redshift</a:t>
            </a:r>
            <a:r>
              <a:rPr lang="en-US" dirty="0" smtClean="0"/>
              <a:t> measures is the amount the Universe has expanded since the light has emitted—it’s not really a velocity.</a:t>
            </a:r>
            <a:endParaRPr 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875506"/>
          </a:xfrm>
        </p:spPr>
        <p:txBody>
          <a:bodyPr>
            <a:normAutofit/>
          </a:bodyPr>
          <a:lstStyle/>
          <a:p>
            <a:r>
              <a:rPr lang="en-US" sz="3600" dirty="0" smtClean="0"/>
              <a:t>The expansion of the Universe</a:t>
            </a:r>
            <a:endParaRPr lang="en-US" sz="3600" dirty="0"/>
          </a:p>
        </p:txBody>
      </p:sp>
      <p:sp>
        <p:nvSpPr>
          <p:cNvPr id="3" name="Content Placeholder 2"/>
          <p:cNvSpPr>
            <a:spLocks noGrp="1"/>
          </p:cNvSpPr>
          <p:nvPr>
            <p:ph idx="1"/>
          </p:nvPr>
        </p:nvSpPr>
        <p:spPr>
          <a:xfrm>
            <a:off x="0" y="762000"/>
            <a:ext cx="8763000" cy="3810000"/>
          </a:xfrm>
        </p:spPr>
        <p:txBody>
          <a:bodyPr>
            <a:normAutofit fontScale="92500" lnSpcReduction="10000"/>
          </a:bodyPr>
          <a:lstStyle/>
          <a:p>
            <a:r>
              <a:rPr lang="en-US" dirty="0" smtClean="0"/>
              <a:t>The biggest difficulty with the expansion of the Universe isn’t the math—it’s visualizing the expansion.</a:t>
            </a:r>
          </a:p>
          <a:p>
            <a:pPr>
              <a:buNone/>
            </a:pPr>
            <a:r>
              <a:rPr lang="en-US" dirty="0" smtClean="0"/>
              <a:t>Often models rely on expanding balloons, to demonstrate how the surface area expands.  But, the problem with this is that a balloon expands into an existing space.  Expanding the space itself is a whole different matter—try a 2-D analogue instead.</a:t>
            </a:r>
            <a:endParaRPr lang="en-US" dirty="0"/>
          </a:p>
        </p:txBody>
      </p:sp>
      <p:pic>
        <p:nvPicPr>
          <p:cNvPr id="11266" name="Picture 2"/>
          <p:cNvPicPr>
            <a:picLocks noChangeAspect="1" noChangeArrowheads="1"/>
          </p:cNvPicPr>
          <p:nvPr/>
        </p:nvPicPr>
        <p:blipFill>
          <a:blip r:embed="rId2" cstate="print"/>
          <a:srcRect/>
          <a:stretch>
            <a:fillRect/>
          </a:stretch>
        </p:blipFill>
        <p:spPr bwMode="auto">
          <a:xfrm>
            <a:off x="1752600" y="4572000"/>
            <a:ext cx="6336632" cy="2286000"/>
          </a:xfrm>
          <a:prstGeom prst="rect">
            <a:avLst/>
          </a:prstGeom>
          <a:noFill/>
          <a:ln w="9525">
            <a:noFill/>
            <a:miter lim="800000"/>
            <a:headEnd/>
            <a:tailEnd/>
          </a:ln>
          <a:effec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7494"/>
            <a:ext cx="9144000" cy="1399032"/>
          </a:xfrm>
        </p:spPr>
        <p:txBody>
          <a:bodyPr/>
          <a:lstStyle/>
          <a:p>
            <a:r>
              <a:rPr lang="en-US" dirty="0" smtClean="0"/>
              <a:t>Possible extensions of the activity</a:t>
            </a:r>
            <a:endParaRPr lang="en-US" dirty="0"/>
          </a:p>
        </p:txBody>
      </p:sp>
      <p:sp>
        <p:nvSpPr>
          <p:cNvPr id="3" name="Content Placeholder 2"/>
          <p:cNvSpPr>
            <a:spLocks noGrp="1"/>
          </p:cNvSpPr>
          <p:nvPr>
            <p:ph idx="1"/>
          </p:nvPr>
        </p:nvSpPr>
        <p:spPr>
          <a:xfrm>
            <a:off x="228600" y="1371600"/>
            <a:ext cx="8229600" cy="4572000"/>
          </a:xfrm>
        </p:spPr>
        <p:txBody>
          <a:bodyPr>
            <a:normAutofit fontScale="85000" lnSpcReduction="20000"/>
          </a:bodyPr>
          <a:lstStyle/>
          <a:p>
            <a:r>
              <a:rPr lang="en-US" dirty="0" smtClean="0"/>
              <a:t>Hubble’s constant and the age of the Universe?</a:t>
            </a:r>
          </a:p>
          <a:p>
            <a:r>
              <a:rPr lang="en-US" dirty="0" err="1" smtClean="0"/>
              <a:t>Redshift</a:t>
            </a:r>
            <a:r>
              <a:rPr lang="en-US" dirty="0" smtClean="0"/>
              <a:t> and temperature?</a:t>
            </a:r>
          </a:p>
          <a:p>
            <a:endParaRPr lang="en-US" dirty="0" smtClean="0"/>
          </a:p>
          <a:p>
            <a:r>
              <a:rPr lang="en-US" dirty="0" smtClean="0"/>
              <a:t>The expansion and acceleration of the Universe?</a:t>
            </a:r>
          </a:p>
          <a:p>
            <a:endParaRPr lang="en-US" dirty="0" smtClean="0"/>
          </a:p>
          <a:p>
            <a:r>
              <a:rPr lang="en-US" dirty="0" smtClean="0"/>
              <a:t>For advanced classes—the Sloan survey web site </a:t>
            </a:r>
            <a:r>
              <a:rPr lang="en-US" dirty="0" smtClean="0">
                <a:hlinkClick r:id="rId2"/>
              </a:rPr>
              <a:t>http://skyserver.sdss.org/dr1/en/</a:t>
            </a:r>
            <a:endParaRPr lang="en-US" dirty="0" smtClean="0"/>
          </a:p>
          <a:p>
            <a:pPr>
              <a:buNone/>
            </a:pPr>
            <a:r>
              <a:rPr lang="en-US" dirty="0" smtClean="0"/>
              <a:t>has links to more involved observational projects in astronomy and cosmology using data from </a:t>
            </a:r>
            <a:r>
              <a:rPr lang="en-US" smtClean="0"/>
              <a:t>the survey. </a:t>
            </a:r>
            <a:endParaRPr lang="en-US" dirty="0" smtClean="0"/>
          </a:p>
          <a:p>
            <a:pPr>
              <a:buNone/>
            </a:pPr>
            <a:endParaRPr lang="en-US"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9200"/>
          </a:xfrm>
        </p:spPr>
        <p:txBody>
          <a:bodyPr>
            <a:normAutofit/>
          </a:bodyPr>
          <a:lstStyle/>
          <a:p>
            <a:r>
              <a:rPr lang="en-US" sz="3600" dirty="0" smtClean="0"/>
              <a:t>Activity 2, sub-activity 2—putting it into practice.</a:t>
            </a:r>
            <a:endParaRPr lang="en-US" sz="3600" dirty="0"/>
          </a:p>
        </p:txBody>
      </p:sp>
      <p:sp>
        <p:nvSpPr>
          <p:cNvPr id="3" name="Content Placeholder 2"/>
          <p:cNvSpPr>
            <a:spLocks noGrp="1"/>
          </p:cNvSpPr>
          <p:nvPr>
            <p:ph idx="1"/>
          </p:nvPr>
        </p:nvSpPr>
        <p:spPr/>
        <p:txBody>
          <a:bodyPr>
            <a:normAutofit lnSpcReduction="10000"/>
          </a:bodyPr>
          <a:lstStyle/>
          <a:p>
            <a:pPr>
              <a:buNone/>
            </a:pPr>
            <a:r>
              <a:rPr lang="en-US" dirty="0" smtClean="0"/>
              <a:t>Now that we’ve learned about the inverse square law, we can put it to use to measure the distances to stars.  First, we need to find some standard candles.</a:t>
            </a:r>
          </a:p>
          <a:p>
            <a:pPr>
              <a:buNone/>
            </a:pPr>
            <a:endParaRPr lang="en-US" dirty="0" smtClean="0"/>
          </a:p>
          <a:p>
            <a:pPr>
              <a:buNone/>
            </a:pPr>
            <a:endParaRPr lang="en-US" dirty="0" smtClean="0"/>
          </a:p>
          <a:p>
            <a:pPr>
              <a:buNone/>
            </a:pPr>
            <a:r>
              <a:rPr lang="en-US" dirty="0" smtClean="0"/>
              <a:t>In the first activity, we learned that stars aren’t all alike.  So we need some special stars.   We need </a:t>
            </a:r>
            <a:r>
              <a:rPr lang="en-US" b="1" dirty="0" smtClean="0"/>
              <a:t>Cepheid variables</a:t>
            </a:r>
            <a:endParaRPr lang="en-US"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Cepheid variables—what are they?</a:t>
            </a:r>
            <a:endParaRPr lang="en-US" dirty="0"/>
          </a:p>
        </p:txBody>
      </p:sp>
      <p:sp>
        <p:nvSpPr>
          <p:cNvPr id="3" name="Content Placeholder 2"/>
          <p:cNvSpPr>
            <a:spLocks noGrp="1"/>
          </p:cNvSpPr>
          <p:nvPr>
            <p:ph idx="1"/>
          </p:nvPr>
        </p:nvSpPr>
        <p:spPr>
          <a:xfrm>
            <a:off x="457200" y="1882808"/>
            <a:ext cx="4648200" cy="4572000"/>
          </a:xfrm>
        </p:spPr>
        <p:txBody>
          <a:bodyPr>
            <a:normAutofit fontScale="92500" lnSpcReduction="20000"/>
          </a:bodyPr>
          <a:lstStyle/>
          <a:p>
            <a:pPr>
              <a:buNone/>
            </a:pPr>
            <a:r>
              <a:rPr lang="en-US" dirty="0" smtClean="0"/>
              <a:t>Cepheid variables are stars that pulsate.</a:t>
            </a:r>
          </a:p>
          <a:p>
            <a:pPr>
              <a:buNone/>
            </a:pPr>
            <a:endParaRPr lang="en-US" dirty="0" smtClean="0"/>
          </a:p>
          <a:p>
            <a:pPr>
              <a:buNone/>
            </a:pPr>
            <a:r>
              <a:rPr lang="en-US" dirty="0" smtClean="0"/>
              <a:t>They are constantly growing and shrinking, with very regular periods.</a:t>
            </a:r>
          </a:p>
          <a:p>
            <a:pPr>
              <a:buNone/>
            </a:pPr>
            <a:endParaRPr lang="en-US" dirty="0" smtClean="0"/>
          </a:p>
          <a:p>
            <a:pPr>
              <a:buNone/>
            </a:pPr>
            <a:r>
              <a:rPr lang="en-US" dirty="0" smtClean="0"/>
              <a:t>As the stars pulsate, they get alternately more and less luminous</a:t>
            </a:r>
            <a:endParaRPr lang="en-US" dirty="0"/>
          </a:p>
        </p:txBody>
      </p:sp>
      <p:pic>
        <p:nvPicPr>
          <p:cNvPr id="4" name="M100b.mpg">
            <a:hlinkClick r:id="" action="ppaction://media"/>
          </p:cNvPr>
          <p:cNvPicPr>
            <a:picLocks noRot="1" noChangeAspect="1"/>
          </p:cNvPicPr>
          <p:nvPr>
            <a:videoFile r:link="rId1"/>
          </p:nvPr>
        </p:nvPicPr>
        <p:blipFill>
          <a:blip r:embed="rId3" cstate="print"/>
          <a:stretch>
            <a:fillRect/>
          </a:stretch>
        </p:blipFill>
        <p:spPr>
          <a:xfrm>
            <a:off x="5231474" y="2514600"/>
            <a:ext cx="3912526" cy="2667000"/>
          </a:xfrm>
          <a:prstGeom prst="rect">
            <a:avLst/>
          </a:prstGeom>
        </p:spPr>
      </p:pic>
      <p:sp>
        <p:nvSpPr>
          <p:cNvPr id="5" name="TextBox 4"/>
          <p:cNvSpPr txBox="1"/>
          <p:nvPr/>
        </p:nvSpPr>
        <p:spPr>
          <a:xfrm>
            <a:off x="5943600" y="5638800"/>
            <a:ext cx="3200400" cy="646331"/>
          </a:xfrm>
          <a:prstGeom prst="rect">
            <a:avLst/>
          </a:prstGeom>
          <a:noFill/>
        </p:spPr>
        <p:txBody>
          <a:bodyPr wrap="square" rtlCol="0">
            <a:spAutoFit/>
          </a:bodyPr>
          <a:lstStyle/>
          <a:p>
            <a:r>
              <a:rPr lang="en-US" dirty="0" smtClean="0"/>
              <a:t>The flux at Earth keeps changing</a:t>
            </a:r>
            <a:endParaRPr lang="en-US"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29600" cy="1399032"/>
          </a:xfrm>
        </p:spPr>
        <p:txBody>
          <a:bodyPr>
            <a:normAutofit/>
          </a:bodyPr>
          <a:lstStyle/>
          <a:p>
            <a:r>
              <a:rPr lang="en-US" dirty="0" smtClean="0"/>
              <a:t>Why do </a:t>
            </a:r>
            <a:r>
              <a:rPr lang="en-US" dirty="0" err="1" smtClean="0"/>
              <a:t>Cepheids</a:t>
            </a:r>
            <a:r>
              <a:rPr lang="en-US" dirty="0" smtClean="0"/>
              <a:t> pulsate:</a:t>
            </a:r>
            <a:br>
              <a:rPr lang="en-US" dirty="0" smtClean="0"/>
            </a:br>
            <a:r>
              <a:rPr lang="en-US" sz="2700" dirty="0" smtClean="0"/>
              <a:t>more information than you need</a:t>
            </a:r>
            <a:endParaRPr lang="en-US" sz="2700" dirty="0"/>
          </a:p>
        </p:txBody>
      </p:sp>
      <p:sp>
        <p:nvSpPr>
          <p:cNvPr id="3" name="Content Placeholder 2"/>
          <p:cNvSpPr>
            <a:spLocks noGrp="1"/>
          </p:cNvSpPr>
          <p:nvPr>
            <p:ph idx="1"/>
          </p:nvPr>
        </p:nvSpPr>
        <p:spPr>
          <a:xfrm>
            <a:off x="457200" y="1371600"/>
            <a:ext cx="8229600" cy="5083208"/>
          </a:xfrm>
        </p:spPr>
        <p:txBody>
          <a:bodyPr>
            <a:normAutofit fontScale="92500" lnSpcReduction="20000"/>
          </a:bodyPr>
          <a:lstStyle/>
          <a:p>
            <a:pPr>
              <a:buNone/>
            </a:pPr>
            <a:r>
              <a:rPr lang="en-US" dirty="0" smtClean="0"/>
              <a:t>The stars pulsate because of opacity changes.  In the interior of the star, there is a layer where the helium gas in the star is doubly ionized.  The ionized gas absorbs more light, and this heats the gas.  The hot gas expands, making the star bigger.  </a:t>
            </a:r>
          </a:p>
          <a:p>
            <a:pPr>
              <a:buNone/>
            </a:pPr>
            <a:r>
              <a:rPr lang="en-US" dirty="0" smtClean="0"/>
              <a:t>But as gas expands, it cools.  When the gas cools, it also becomes less ionized.  This decreases the light absorption, and the gas cools so fast it contracts, contracting the star.  </a:t>
            </a:r>
          </a:p>
          <a:p>
            <a:pPr>
              <a:buNone/>
            </a:pPr>
            <a:r>
              <a:rPr lang="en-US" dirty="0" smtClean="0"/>
              <a:t>The contracting gas heats, and re-ionizes, and the cycle starts all over again….</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Cepheid variables—why do they matter?</a:t>
            </a:r>
            <a:endParaRPr lang="en-US" dirty="0"/>
          </a:p>
        </p:txBody>
      </p:sp>
      <p:sp>
        <p:nvSpPr>
          <p:cNvPr id="3" name="Content Placeholder 2"/>
          <p:cNvSpPr>
            <a:spLocks noGrp="1"/>
          </p:cNvSpPr>
          <p:nvPr>
            <p:ph idx="1"/>
          </p:nvPr>
        </p:nvSpPr>
        <p:spPr>
          <a:xfrm>
            <a:off x="152400" y="1524000"/>
            <a:ext cx="5486400" cy="4572000"/>
          </a:xfrm>
        </p:spPr>
        <p:txBody>
          <a:bodyPr>
            <a:normAutofit fontScale="92500" lnSpcReduction="10000"/>
          </a:bodyPr>
          <a:lstStyle/>
          <a:p>
            <a:pPr>
              <a:buNone/>
            </a:pPr>
            <a:r>
              <a:rPr lang="en-US" dirty="0" err="1" smtClean="0"/>
              <a:t>Cepheids</a:t>
            </a:r>
            <a:r>
              <a:rPr lang="en-US" dirty="0" smtClean="0"/>
              <a:t> aren’t all the same luminosity—some are brighter than others.  But, they do have an interesting property, discovered by Henrietta Leavitt in 1908 during her study of the </a:t>
            </a:r>
            <a:r>
              <a:rPr lang="en-US" dirty="0" err="1" smtClean="0"/>
              <a:t>Magellanic</a:t>
            </a:r>
            <a:r>
              <a:rPr lang="en-US" dirty="0" smtClean="0"/>
              <a:t> clouds:</a:t>
            </a:r>
          </a:p>
          <a:p>
            <a:pPr>
              <a:buNone/>
            </a:pPr>
            <a:r>
              <a:rPr lang="en-US" dirty="0" smtClean="0"/>
              <a:t>There is a relation between the period of the </a:t>
            </a:r>
            <a:r>
              <a:rPr lang="en-US" dirty="0" err="1" smtClean="0"/>
              <a:t>Cepheids</a:t>
            </a:r>
            <a:r>
              <a:rPr lang="en-US" dirty="0" smtClean="0"/>
              <a:t> and their luminosity</a:t>
            </a:r>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6248400" y="3615994"/>
            <a:ext cx="2895600" cy="3242006"/>
          </a:xfrm>
          <a:prstGeom prst="rect">
            <a:avLst/>
          </a:prstGeom>
          <a:noFill/>
          <a:ln w="9525">
            <a:noFill/>
            <a:miter lim="800000"/>
            <a:headEnd/>
            <a:tailEnd/>
          </a:ln>
        </p:spPr>
      </p:pic>
      <p:sp>
        <p:nvSpPr>
          <p:cNvPr id="5" name="TextBox 4"/>
          <p:cNvSpPr txBox="1"/>
          <p:nvPr/>
        </p:nvSpPr>
        <p:spPr>
          <a:xfrm>
            <a:off x="6324600" y="3352800"/>
            <a:ext cx="2667000" cy="369332"/>
          </a:xfrm>
          <a:prstGeom prst="rect">
            <a:avLst/>
          </a:prstGeom>
          <a:noFill/>
        </p:spPr>
        <p:txBody>
          <a:bodyPr wrap="square" rtlCol="0">
            <a:spAutoFit/>
          </a:bodyPr>
          <a:lstStyle/>
          <a:p>
            <a:r>
              <a:rPr lang="en-US" dirty="0" smtClean="0"/>
              <a:t>Photo Credit: AAVSO</a:t>
            </a:r>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6996874" y="1066800"/>
            <a:ext cx="2147126" cy="2232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Verv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3584</TotalTime>
  <Words>4011</Words>
  <Application>Microsoft Office PowerPoint</Application>
  <PresentationFormat>On-screen Show (4:3)</PresentationFormat>
  <Paragraphs>367</Paragraphs>
  <Slides>55</Slides>
  <Notes>10</Notes>
  <HiddenSlides>0</HiddenSlides>
  <MMClips>2</MMClips>
  <ScaleCrop>false</ScaleCrop>
  <HeadingPairs>
    <vt:vector size="4" baseType="variant">
      <vt:variant>
        <vt:lpstr>Theme</vt:lpstr>
      </vt:variant>
      <vt:variant>
        <vt:i4>2</vt:i4>
      </vt:variant>
      <vt:variant>
        <vt:lpstr>Slide Titles</vt:lpstr>
      </vt:variant>
      <vt:variant>
        <vt:i4>55</vt:i4>
      </vt:variant>
    </vt:vector>
  </HeadingPairs>
  <TitlesOfParts>
    <vt:vector size="57" baseType="lpstr">
      <vt:lpstr>Office Theme</vt:lpstr>
      <vt:lpstr>Verve</vt:lpstr>
      <vt:lpstr>Measuring what you can't touch - from the size of the Earth to the structure of the solar system, black holes and the expansion of the Universe—session 3</vt:lpstr>
      <vt:lpstr>Plan for This Session</vt:lpstr>
      <vt:lpstr>Activity 2, subactivity 1– The inverse square law.</vt:lpstr>
      <vt:lpstr>How light spreads</vt:lpstr>
      <vt:lpstr>Standard candles</vt:lpstr>
      <vt:lpstr>Activity 2, sub-activity 2—putting it into practice.</vt:lpstr>
      <vt:lpstr>Cepheid variables—what are they?</vt:lpstr>
      <vt:lpstr>Why do Cepheids pulsate: more information than you need</vt:lpstr>
      <vt:lpstr>Cepheid variables—why do they matter?</vt:lpstr>
      <vt:lpstr>The period-luminosity relation (1)</vt:lpstr>
      <vt:lpstr>The period-luminosity relation (2)</vt:lpstr>
      <vt:lpstr>Hubble and the distances to galaxies.</vt:lpstr>
      <vt:lpstr>HST and the distances to galaxies.</vt:lpstr>
      <vt:lpstr>The cepheid light curves.</vt:lpstr>
      <vt:lpstr>Possible extensions.</vt:lpstr>
      <vt:lpstr>Activity 3– gravity enters the picture</vt:lpstr>
      <vt:lpstr>Gravity from the Earth out</vt:lpstr>
      <vt:lpstr>The escape velocity</vt:lpstr>
      <vt:lpstr>Gravity and distance.</vt:lpstr>
      <vt:lpstr>Energy and the escape velocity—some physics.</vt:lpstr>
      <vt:lpstr>Experience with escape velocities</vt:lpstr>
      <vt:lpstr>Activity 3, subactivity 1:  Escape Velocities.  Explore.</vt:lpstr>
      <vt:lpstr>Activity 3, subactivity 2:  Orbits and Kepler’s laws.</vt:lpstr>
      <vt:lpstr>Putting the two together:</vt:lpstr>
      <vt:lpstr>Kepler’s first law</vt:lpstr>
      <vt:lpstr>How to make an ellipse</vt:lpstr>
      <vt:lpstr>More magic– Kepler’s second law</vt:lpstr>
      <vt:lpstr>Consequences of Kepler’s second law.</vt:lpstr>
      <vt:lpstr>The scaling of the Solar System—Kepler’s third law</vt:lpstr>
      <vt:lpstr>Deriving Kepler’s third law from the circular orbit.</vt:lpstr>
      <vt:lpstr>We can make it simpler…</vt:lpstr>
      <vt:lpstr>Activity 3, subactivity 3—No escape:  black holes (HS only)</vt:lpstr>
      <vt:lpstr>The Speed of light</vt:lpstr>
      <vt:lpstr>Aside– telescopes as time machines.</vt:lpstr>
      <vt:lpstr>The limit of escape velocities—the event horizon</vt:lpstr>
      <vt:lpstr>Why a black hole is black</vt:lpstr>
      <vt:lpstr>Black holes:  maligned?</vt:lpstr>
      <vt:lpstr>Orbits around a black hole</vt:lpstr>
      <vt:lpstr>Practical example—what’s hiding in the galactic center?</vt:lpstr>
      <vt:lpstr>In the galactic center—the data</vt:lpstr>
      <vt:lpstr>The orbits of the stars.</vt:lpstr>
      <vt:lpstr>The physical size of the orbit from the angular size</vt:lpstr>
      <vt:lpstr>Kepler’s third law and the mass of the Galaxy’s central black hole.</vt:lpstr>
      <vt:lpstr>Possible extensions—more on black holes</vt:lpstr>
      <vt:lpstr>Activity 3, sub-activity 4:  Hubble’s law and the expansion of the Universe.</vt:lpstr>
      <vt:lpstr>Distances of galaxies—Cepheids and beyond</vt:lpstr>
      <vt:lpstr>The doppler effect and velocities</vt:lpstr>
      <vt:lpstr>Aside– spectroscopy (see also PS investigation 4!)</vt:lpstr>
      <vt:lpstr>The doppler effect for light—the redshift</vt:lpstr>
      <vt:lpstr>Hubble’s law!</vt:lpstr>
      <vt:lpstr>The Sloan Digital Sky Survey (SDSS)</vt:lpstr>
      <vt:lpstr>What does it mean?  (1)</vt:lpstr>
      <vt:lpstr>What does it mean (2)</vt:lpstr>
      <vt:lpstr>The expansion of the Universe</vt:lpstr>
      <vt:lpstr>Possible extensions of the activity</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Measuring what you can't touch - from the size of the Earth to the structure of the solar system</dc:title>
  <dc:creator>Laura</dc:creator>
  <cp:lastModifiedBy>Laura</cp:lastModifiedBy>
  <cp:revision>195</cp:revision>
  <dcterms:created xsi:type="dcterms:W3CDTF">2010-07-26T09:43:28Z</dcterms:created>
  <dcterms:modified xsi:type="dcterms:W3CDTF">2010-10-06T15:42:25Z</dcterms:modified>
</cp:coreProperties>
</file>